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8288000" cy="10287000"/>
  <p:notesSz cx="6858000" cy="9144000"/>
  <p:embeddedFontLst>
    <p:embeddedFont>
      <p:font typeface="Arial Bold" charset="1" panose="020B0802020202020204"/>
      <p:regular r:id="rId53"/>
    </p:embeddedFont>
    <p:embeddedFont>
      <p:font typeface="Daydream" charset="1" panose="00000000000000000000"/>
      <p:regular r:id="rId54"/>
    </p:embeddedFont>
    <p:embeddedFont>
      <p:font typeface="Old Standard Bold" charset="1" panose="02040503050505020303"/>
      <p:regular r:id="rId55"/>
    </p:embeddedFont>
    <p:embeddedFont>
      <p:font typeface="Arial" charset="1" panose="020B0502020202020204"/>
      <p:regular r:id="rId56"/>
    </p:embeddedFont>
    <p:embeddedFont>
      <p:font typeface="Raleway" charset="1" panose="020B0503030101060003"/>
      <p:regular r:id="rId57"/>
    </p:embeddedFont>
    <p:embeddedFont>
      <p:font typeface="Raleway Bold" charset="1" panose="020B0803030101060003"/>
      <p:regular r:id="rId58"/>
    </p:embeddedFont>
    <p:embeddedFont>
      <p:font typeface="Arial Bold Italics" charset="1" panose="020B0802020202090204"/>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2.png" Type="http://schemas.openxmlformats.org/officeDocument/2006/relationships/image"/><Relationship Id="rId12" Target="../media/image43.svg" Type="http://schemas.openxmlformats.org/officeDocument/2006/relationships/image"/><Relationship Id="rId13" Target="../media/image44.png" Type="http://schemas.openxmlformats.org/officeDocument/2006/relationships/image"/><Relationship Id="rId14" Target="../media/image45.svg" Type="http://schemas.openxmlformats.org/officeDocument/2006/relationships/image"/><Relationship Id="rId15" Target="../media/image46.png" Type="http://schemas.openxmlformats.org/officeDocument/2006/relationships/image"/><Relationship Id="rId16" Target="../media/image47.svg" Type="http://schemas.openxmlformats.org/officeDocument/2006/relationships/image"/><Relationship Id="rId2" Target="../media/image49.png" Type="http://schemas.openxmlformats.org/officeDocument/2006/relationships/image"/><Relationship Id="rId3" Target="../media/image50.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5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2.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https://www.youtube.com/watch?time_continue=8&amp;v=-Tv5gBa9DQs&amp;feature=emb_title" TargetMode="External" Type="http://schemas.openxmlformats.org/officeDocument/2006/relationships/hyperlink"/><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26" Target="../media/image38.png" Type="http://schemas.openxmlformats.org/officeDocument/2006/relationships/image"/><Relationship Id="rId27" Target="../media/image39.svg" Type="http://schemas.openxmlformats.org/officeDocument/2006/relationships/image"/><Relationship Id="rId28" Target="../media/image40.png" Type="http://schemas.openxmlformats.org/officeDocument/2006/relationships/image"/><Relationship Id="rId29" Target="../media/image41.svg" Type="http://schemas.openxmlformats.org/officeDocument/2006/relationships/image"/><Relationship Id="rId3" Target="../media/image15.svg" Type="http://schemas.openxmlformats.org/officeDocument/2006/relationships/image"/><Relationship Id="rId30" Target="../media/image42.png" Type="http://schemas.openxmlformats.org/officeDocument/2006/relationships/image"/><Relationship Id="rId31" Target="../media/image43.svg" Type="http://schemas.openxmlformats.org/officeDocument/2006/relationships/image"/><Relationship Id="rId32" Target="../media/image44.png" Type="http://schemas.openxmlformats.org/officeDocument/2006/relationships/image"/><Relationship Id="rId33" Target="../media/image45.svg" Type="http://schemas.openxmlformats.org/officeDocument/2006/relationships/image"/><Relationship Id="rId34" Target="../media/image46.png" Type="http://schemas.openxmlformats.org/officeDocument/2006/relationships/image"/><Relationship Id="rId35" Target="../media/image47.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2.png" Type="http://schemas.openxmlformats.org/officeDocument/2006/relationships/image"/><Relationship Id="rId12" Target="../media/image43.svg" Type="http://schemas.openxmlformats.org/officeDocument/2006/relationships/image"/><Relationship Id="rId13" Target="../media/image44.png" Type="http://schemas.openxmlformats.org/officeDocument/2006/relationships/image"/><Relationship Id="rId14" Target="../media/image45.svg" Type="http://schemas.openxmlformats.org/officeDocument/2006/relationships/image"/><Relationship Id="rId15" Target="../media/image46.png" Type="http://schemas.openxmlformats.org/officeDocument/2006/relationships/image"/><Relationship Id="rId16" Target="../media/image47.svg" Type="http://schemas.openxmlformats.org/officeDocument/2006/relationships/image"/><Relationship Id="rId2" Target="../media/image53.png" Type="http://schemas.openxmlformats.org/officeDocument/2006/relationships/image"/><Relationship Id="rId3" Target="../media/image54.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5.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56.jpeg" Type="http://schemas.openxmlformats.org/officeDocument/2006/relationships/image"/><Relationship Id="rId3" Target="../media/image57.jpe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8.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svg" Type="http://schemas.openxmlformats.org/officeDocument/2006/relationships/image"/><Relationship Id="rId12" Target="../media/image66.png" Type="http://schemas.openxmlformats.org/officeDocument/2006/relationships/image"/><Relationship Id="rId13" Target="../media/image67.svg" Type="http://schemas.openxmlformats.org/officeDocument/2006/relationships/image"/><Relationship Id="rId14" Target="../media/image68.png" Type="http://schemas.openxmlformats.org/officeDocument/2006/relationships/image"/><Relationship Id="rId15" Target="../media/image69.svg" Type="http://schemas.openxmlformats.org/officeDocument/2006/relationships/image"/><Relationship Id="rId2" Target="../media/image5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60.png" Type="http://schemas.openxmlformats.org/officeDocument/2006/relationships/image"/><Relationship Id="rId7" Target="../media/image61.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7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https://genius.com/19096952/The-fureys-green-fields-of-france/" TargetMode="External" Type="http://schemas.openxmlformats.org/officeDocument/2006/relationships/hyperlink"/><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
            <a:ext cx="18288000" cy="11087100"/>
          </a:xfrm>
          <a:custGeom>
            <a:avLst/>
            <a:gdLst/>
            <a:ahLst/>
            <a:cxnLst/>
            <a:rect r="r" b="b" t="t" l="l"/>
            <a:pathLst>
              <a:path h="11087100" w="18288000">
                <a:moveTo>
                  <a:pt x="0" y="0"/>
                </a:moveTo>
                <a:lnTo>
                  <a:pt x="18288000" y="0"/>
                </a:lnTo>
                <a:lnTo>
                  <a:pt x="18288000" y="11087100"/>
                </a:lnTo>
                <a:lnTo>
                  <a:pt x="0" y="1108710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51814" y="3473760"/>
            <a:ext cx="17584390" cy="1530349"/>
          </a:xfrm>
          <a:prstGeom prst="rect">
            <a:avLst/>
          </a:prstGeom>
        </p:spPr>
        <p:txBody>
          <a:bodyPr anchor="t" rtlCol="false" tIns="0" lIns="0" bIns="0" rIns="0">
            <a:spAutoFit/>
          </a:bodyPr>
          <a:lstStyle/>
          <a:p>
            <a:pPr algn="ctr">
              <a:lnSpc>
                <a:spcPts val="11200"/>
              </a:lnSpc>
            </a:pPr>
            <a:r>
              <a:rPr lang="en-US" b="true" sz="8000" spc="360">
                <a:solidFill>
                  <a:srgbClr val="7851CB"/>
                </a:solidFill>
                <a:latin typeface="Arial Bold"/>
                <a:ea typeface="Arial Bold"/>
                <a:cs typeface="Arial Bold"/>
                <a:sym typeface="Arial Bold"/>
              </a:rPr>
              <a:t>WORLD WAR I</a:t>
            </a:r>
          </a:p>
        </p:txBody>
      </p:sp>
      <p:sp>
        <p:nvSpPr>
          <p:cNvPr name="TextBox 5" id="5"/>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world war i</a:t>
            </a:r>
          </a:p>
        </p:txBody>
      </p:sp>
      <p:sp>
        <p:nvSpPr>
          <p:cNvPr name="TextBox 6" id="6"/>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8" id="8"/>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b="true">
                <a:solidFill>
                  <a:srgbClr val="7851CB"/>
                </a:solidFill>
                <a:latin typeface="Arial Bold"/>
                <a:ea typeface="Arial Bold"/>
                <a:cs typeface="Arial Bold"/>
                <a:sym typeface="Arial Bold"/>
              </a:rPr>
              <a:t>Strand Two &amp; Three: The History of the World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7851CB"/>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287 (Artefact, 2nd Edition)</a:t>
            </a:r>
          </a:p>
        </p:txBody>
      </p:sp>
      <p:sp>
        <p:nvSpPr>
          <p:cNvPr name="TextBox 7" id="7"/>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Why were there tensions between European states in the years before World War I?</a:t>
            </a:r>
          </a:p>
          <a:p>
            <a:pPr algn="l" marL="1079499" indent="-359833" lvl="2">
              <a:lnSpc>
                <a:spcPts val="3499"/>
              </a:lnSpc>
              <a:buAutoNum type="alphaLcPeriod" startAt="1"/>
            </a:pPr>
            <a:r>
              <a:rPr lang="en-US" sz="2499">
                <a:solidFill>
                  <a:srgbClr val="000000"/>
                </a:solidFill>
                <a:latin typeface="Arial"/>
                <a:ea typeface="Arial"/>
                <a:cs typeface="Arial"/>
                <a:sym typeface="Arial"/>
              </a:rPr>
              <a:t>Disagreements over colonies in Africa and Asia</a:t>
            </a:r>
          </a:p>
          <a:p>
            <a:pPr algn="l" marL="1079499" indent="-359833" lvl="2">
              <a:lnSpc>
                <a:spcPts val="3499"/>
              </a:lnSpc>
              <a:buAutoNum type="alphaLcPeriod" startAt="1"/>
            </a:pPr>
            <a:r>
              <a:rPr lang="en-US" sz="2499">
                <a:solidFill>
                  <a:srgbClr val="000000"/>
                </a:solidFill>
                <a:latin typeface="Arial"/>
                <a:ea typeface="Arial"/>
                <a:cs typeface="Arial"/>
                <a:sym typeface="Arial"/>
              </a:rPr>
              <a:t>Military arms races, especially between Germany and Britain over their naval fleets</a:t>
            </a:r>
          </a:p>
          <a:p>
            <a:pPr algn="l" marL="1079499" indent="-359833" lvl="2">
              <a:lnSpc>
                <a:spcPts val="3499"/>
              </a:lnSpc>
              <a:buAutoNum type="alphaLcPeriod" startAt="1"/>
            </a:pPr>
            <a:r>
              <a:rPr lang="en-US" sz="2499">
                <a:solidFill>
                  <a:srgbClr val="000000"/>
                </a:solidFill>
                <a:latin typeface="Arial"/>
                <a:ea typeface="Arial"/>
                <a:cs typeface="Arial"/>
                <a:sym typeface="Arial"/>
              </a:rPr>
              <a:t>Competition between Austria and Russia for influence in the Balkans (south-east Europe) as the Ottoman Empire slowly collapsed and new states (such as Serbia) emerged.</a:t>
            </a:r>
          </a:p>
          <a:p>
            <a:pPr algn="l" marL="539749" indent="-269875" lvl="1">
              <a:lnSpc>
                <a:spcPts val="3499"/>
              </a:lnSpc>
              <a:buAutoNum type="arabicPeriod" startAt="1"/>
            </a:pPr>
            <a:r>
              <a:rPr lang="en-US" sz="2499">
                <a:solidFill>
                  <a:srgbClr val="000000"/>
                </a:solidFill>
                <a:latin typeface="Arial"/>
                <a:ea typeface="Arial"/>
                <a:cs typeface="Arial"/>
                <a:sym typeface="Arial"/>
              </a:rPr>
              <a:t>What is an alliance?</a:t>
            </a:r>
          </a:p>
          <a:p>
            <a:pPr algn="l" marL="1079499" indent="-359833" lvl="2">
              <a:lnSpc>
                <a:spcPts val="3499"/>
              </a:lnSpc>
              <a:buAutoNum type="alphaLcPeriod" startAt="1"/>
            </a:pPr>
            <a:r>
              <a:rPr lang="en-US" sz="2499">
                <a:solidFill>
                  <a:srgbClr val="000000"/>
                </a:solidFill>
                <a:latin typeface="Arial"/>
                <a:ea typeface="Arial"/>
                <a:cs typeface="Arial"/>
                <a:sym typeface="Arial"/>
              </a:rPr>
              <a:t>An alliance is an agreement between states to aid each other in wartime.</a:t>
            </a:r>
          </a:p>
          <a:p>
            <a:pPr algn="l" marL="539749" indent="-269875" lvl="1">
              <a:lnSpc>
                <a:spcPts val="3499"/>
              </a:lnSpc>
              <a:buAutoNum type="arabicPeriod" startAt="1"/>
            </a:pPr>
            <a:r>
              <a:rPr lang="en-US" sz="2499">
                <a:solidFill>
                  <a:srgbClr val="000000"/>
                </a:solidFill>
                <a:latin typeface="Arial"/>
                <a:ea typeface="Arial"/>
                <a:cs typeface="Arial"/>
                <a:sym typeface="Arial"/>
              </a:rPr>
              <a:t>What event sparked the outbreak of war in 1914?</a:t>
            </a:r>
          </a:p>
          <a:p>
            <a:pPr algn="l" marL="1079499" indent="-359833" lvl="2">
              <a:lnSpc>
                <a:spcPts val="3499"/>
              </a:lnSpc>
              <a:buAutoNum type="alphaLcPeriod" startAt="1"/>
            </a:pPr>
            <a:r>
              <a:rPr lang="en-US" sz="2499">
                <a:solidFill>
                  <a:srgbClr val="000000"/>
                </a:solidFill>
                <a:latin typeface="Arial"/>
                <a:ea typeface="Arial"/>
                <a:cs typeface="Arial"/>
                <a:sym typeface="Arial"/>
              </a:rPr>
              <a:t>On the 28th June 1914 the heir to the Austro-Hungarian Empire, the Archduke Franz Ferdinand, was assassinated in Sarajevo (the capital of Bosnia).</a:t>
            </a:r>
          </a:p>
          <a:p>
            <a:pPr algn="l" marL="539749" indent="-269875" lvl="1">
              <a:lnSpc>
                <a:spcPts val="3499"/>
              </a:lnSpc>
              <a:buAutoNum type="arabicPeriod" startAt="1"/>
            </a:pPr>
            <a:r>
              <a:rPr lang="en-US" sz="2499">
                <a:solidFill>
                  <a:srgbClr val="000000"/>
                </a:solidFill>
                <a:latin typeface="Arial"/>
                <a:ea typeface="Arial"/>
                <a:cs typeface="Arial"/>
                <a:sym typeface="Arial"/>
              </a:rPr>
              <a:t>Which countries were on either side in the conflict?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aphicFrame>
        <p:nvGraphicFramePr>
          <p:cNvPr name="Table 10" id="10"/>
          <p:cNvGraphicFramePr>
            <a:graphicFrameLocks noGrp="true"/>
          </p:cNvGraphicFramePr>
          <p:nvPr/>
        </p:nvGraphicFramePr>
        <p:xfrm>
          <a:off x="1028700" y="6991350"/>
          <a:ext cx="15609955" cy="2266950"/>
        </p:xfrm>
        <a:graphic>
          <a:graphicData uri="http://schemas.openxmlformats.org/drawingml/2006/table">
            <a:tbl>
              <a:tblPr/>
              <a:tblGrid>
                <a:gridCol w="7314598"/>
                <a:gridCol w="8295357"/>
              </a:tblGrid>
              <a:tr h="377825">
                <a:tc>
                  <a:txBody>
                    <a:bodyPr anchor="t" rtlCol="false"/>
                    <a:lstStyle/>
                    <a:p>
                      <a:pPr algn="ctr">
                        <a:lnSpc>
                          <a:spcPts val="2191"/>
                        </a:lnSpc>
                        <a:defRPr/>
                      </a:pPr>
                      <a:r>
                        <a:rPr lang="en-US" sz="1565" b="true">
                          <a:solidFill>
                            <a:srgbClr val="FFFFFF"/>
                          </a:solidFill>
                          <a:latin typeface="Arial Bold"/>
                          <a:ea typeface="Arial Bold"/>
                          <a:cs typeface="Arial Bold"/>
                          <a:sym typeface="Arial Bold"/>
                        </a:rPr>
                        <a:t>The Entente Powers</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F6FC6"/>
                    </a:solidFill>
                  </a:tcPr>
                </a:tc>
                <a:tc>
                  <a:txBody>
                    <a:bodyPr anchor="t" rtlCol="false"/>
                    <a:lstStyle/>
                    <a:p>
                      <a:pPr algn="ctr">
                        <a:lnSpc>
                          <a:spcPts val="2191"/>
                        </a:lnSpc>
                        <a:defRPr/>
                      </a:pPr>
                      <a:r>
                        <a:rPr lang="en-US" sz="1565" b="true">
                          <a:solidFill>
                            <a:srgbClr val="FFFFFF"/>
                          </a:solidFill>
                          <a:latin typeface="Arial Bold"/>
                          <a:ea typeface="Arial Bold"/>
                          <a:cs typeface="Arial Bold"/>
                          <a:sym typeface="Arial Bold"/>
                        </a:rPr>
                        <a:t>The Central Powers</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D0000"/>
                    </a:solidFill>
                  </a:tcPr>
                </a:tc>
              </a:tr>
              <a:tr h="377825">
                <a:tc>
                  <a:txBody>
                    <a:bodyPr anchor="t" rtlCol="false"/>
                    <a:lstStyle/>
                    <a:p>
                      <a:pPr algn="ctr">
                        <a:lnSpc>
                          <a:spcPts val="2191"/>
                        </a:lnSpc>
                        <a:defRPr/>
                      </a:pPr>
                      <a:r>
                        <a:rPr lang="en-US" sz="1565">
                          <a:solidFill>
                            <a:srgbClr val="000000"/>
                          </a:solidFill>
                          <a:latin typeface="Arial"/>
                          <a:ea typeface="Arial"/>
                          <a:cs typeface="Arial"/>
                          <a:sym typeface="Arial"/>
                        </a:rPr>
                        <a:t>Britain (and Ireland)</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ea typeface="Arial"/>
                          <a:cs typeface="Arial"/>
                          <a:sym typeface="Arial"/>
                        </a:rPr>
                        <a:t>Germany</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ea typeface="Arial"/>
                          <a:cs typeface="Arial"/>
                          <a:sym typeface="Arial"/>
                        </a:rPr>
                        <a:t>France</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ea typeface="Arial"/>
                          <a:cs typeface="Arial"/>
                          <a:sym typeface="Arial"/>
                        </a:rPr>
                        <a:t>The Austro-Hungarian Empire (Habsburg Empire)</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ea typeface="Arial"/>
                          <a:cs typeface="Arial"/>
                          <a:sym typeface="Arial"/>
                        </a:rPr>
                        <a:t>Russian Empire (until October 1917)</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ea typeface="Arial"/>
                          <a:cs typeface="Arial"/>
                          <a:sym typeface="Arial"/>
                        </a:rPr>
                        <a:t>The Ottoman Empire</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ea typeface="Arial"/>
                          <a:cs typeface="Arial"/>
                          <a:sym typeface="Arial"/>
                        </a:rPr>
                        <a:t>Italy (from 1915)</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377825">
                <a:tc>
                  <a:txBody>
                    <a:bodyPr anchor="t" rtlCol="false"/>
                    <a:lstStyle/>
                    <a:p>
                      <a:pPr algn="ctr">
                        <a:lnSpc>
                          <a:spcPts val="2191"/>
                        </a:lnSpc>
                        <a:defRPr/>
                      </a:pPr>
                      <a:r>
                        <a:rPr lang="en-US" sz="1565">
                          <a:solidFill>
                            <a:srgbClr val="000000"/>
                          </a:solidFill>
                          <a:latin typeface="Arial"/>
                          <a:ea typeface="Arial"/>
                          <a:cs typeface="Arial"/>
                          <a:sym typeface="Arial"/>
                        </a:rPr>
                        <a:t>The United States (from 1917)</a:t>
                      </a: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19050" marR="19050" marT="19050" marB="190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b="true" sz="6999" spc="314">
                <a:solidFill>
                  <a:srgbClr val="363371"/>
                </a:solidFill>
                <a:latin typeface="Arial Bold"/>
                <a:ea typeface="Arial Bold"/>
                <a:cs typeface="Arial Bold"/>
                <a:sym typeface="Arial Bold"/>
              </a:rPr>
              <a:t>21.1: LIFE DURING WORLD WAR I</a:t>
            </a:r>
          </a:p>
        </p:txBody>
      </p:sp>
      <p:sp>
        <p:nvSpPr>
          <p:cNvPr name="TextBox 4" id="4"/>
          <p:cNvSpPr txBox="true"/>
          <p:nvPr/>
        </p:nvSpPr>
        <p:spPr>
          <a:xfrm rot="0">
            <a:off x="351801" y="3884922"/>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ea typeface="Daydream"/>
                <a:cs typeface="Daydream"/>
                <a:sym typeface="Daydream"/>
              </a:rPr>
              <a:t>21.1: life during world war i</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7" id="7"/>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Life in the Trenches</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Both sides had expected the war to be over within months; British soldiers going as far to tell their families that they would be home by Christmas. </a:t>
            </a:r>
            <a:r>
              <a:rPr lang="en-US" sz="2500">
                <a:solidFill>
                  <a:srgbClr val="000000"/>
                </a:solidFill>
                <a:latin typeface="Arial"/>
                <a:ea typeface="Arial"/>
                <a:cs typeface="Arial"/>
                <a:sym typeface="Arial"/>
              </a:rPr>
              <a:t>However, the war quickly developed into a </a:t>
            </a:r>
            <a:r>
              <a:rPr lang="en-US" sz="2500" b="true">
                <a:solidFill>
                  <a:srgbClr val="000000"/>
                </a:solidFill>
                <a:latin typeface="Arial Bold"/>
                <a:ea typeface="Arial Bold"/>
                <a:cs typeface="Arial Bold"/>
                <a:sym typeface="Arial Bold"/>
              </a:rPr>
              <a:t>stalemate </a:t>
            </a:r>
            <a:r>
              <a:rPr lang="en-US" sz="2500">
                <a:solidFill>
                  <a:srgbClr val="000000"/>
                </a:solidFill>
                <a:latin typeface="Arial"/>
                <a:ea typeface="Arial"/>
                <a:cs typeface="Arial"/>
                <a:sym typeface="Arial"/>
              </a:rPr>
              <a:t>(neither side could win) that would drag on for </a:t>
            </a:r>
            <a:r>
              <a:rPr lang="en-US" sz="2500" b="true">
                <a:solidFill>
                  <a:srgbClr val="000000"/>
                </a:solidFill>
                <a:latin typeface="Arial Bold"/>
                <a:ea typeface="Arial Bold"/>
                <a:cs typeface="Arial Bold"/>
                <a:sym typeface="Arial Bold"/>
              </a:rPr>
              <a:t>FOUR YEARS</a:t>
            </a:r>
            <a:r>
              <a:rPr lang="en-US" sz="2500">
                <a:solidFill>
                  <a:srgbClr val="000000"/>
                </a:solidFill>
                <a:latin typeface="Arial"/>
                <a:ea typeface="Arial"/>
                <a:cs typeface="Arial"/>
                <a:sym typeface="Arial"/>
              </a:rPr>
              <a:t>. The Germans, who had almost defeated the French in the first few weeks had to split their forces between the </a:t>
            </a:r>
            <a:r>
              <a:rPr lang="en-US" sz="2500" b="true">
                <a:solidFill>
                  <a:srgbClr val="000000"/>
                </a:solidFill>
                <a:latin typeface="Arial Bold"/>
                <a:ea typeface="Arial Bold"/>
                <a:cs typeface="Arial Bold"/>
                <a:sym typeface="Arial Bold"/>
              </a:rPr>
              <a:t>Eastern Front </a:t>
            </a:r>
            <a:r>
              <a:rPr lang="en-US" sz="2500">
                <a:solidFill>
                  <a:srgbClr val="000000"/>
                </a:solidFill>
                <a:latin typeface="Arial"/>
                <a:ea typeface="Arial"/>
                <a:cs typeface="Arial"/>
                <a:sym typeface="Arial"/>
              </a:rPr>
              <a:t>(Russia) and the </a:t>
            </a:r>
            <a:r>
              <a:rPr lang="en-US" sz="2500" b="true">
                <a:solidFill>
                  <a:srgbClr val="000000"/>
                </a:solidFill>
                <a:latin typeface="Arial Bold"/>
                <a:ea typeface="Arial Bold"/>
                <a:cs typeface="Arial Bold"/>
                <a:sym typeface="Arial Bold"/>
              </a:rPr>
              <a:t>Western Front </a:t>
            </a:r>
            <a:r>
              <a:rPr lang="en-US" sz="2500">
                <a:solidFill>
                  <a:srgbClr val="000000"/>
                </a:solidFill>
                <a:latin typeface="Arial"/>
                <a:ea typeface="Arial"/>
                <a:cs typeface="Arial"/>
                <a:sym typeface="Arial"/>
              </a:rPr>
              <a:t>(France/Britain). While the Germans couldn’t defeat their Eastern enemies, neither could the French and British drive the German army out of northern France. Along the Western Front, soldiers dug networks of deep </a:t>
            </a:r>
            <a:r>
              <a:rPr lang="en-US" sz="2500" b="true">
                <a:solidFill>
                  <a:srgbClr val="000000"/>
                </a:solidFill>
                <a:latin typeface="Arial Bold"/>
                <a:ea typeface="Arial Bold"/>
                <a:cs typeface="Arial Bold"/>
                <a:sym typeface="Arial Bold"/>
              </a:rPr>
              <a:t>trenches </a:t>
            </a:r>
            <a:r>
              <a:rPr lang="en-US" sz="2500">
                <a:solidFill>
                  <a:srgbClr val="000000"/>
                </a:solidFill>
                <a:latin typeface="Arial"/>
                <a:ea typeface="Arial"/>
                <a:cs typeface="Arial"/>
                <a:sym typeface="Arial"/>
              </a:rPr>
              <a:t>to protect themselves from enemy fire. </a:t>
            </a:r>
          </a:p>
          <a:p>
            <a:pPr algn="l">
              <a:lnSpc>
                <a:spcPts val="3500"/>
              </a:lnSpc>
            </a:pPr>
            <a:r>
              <a:rPr lang="en-US" sz="2500">
                <a:solidFill>
                  <a:srgbClr val="000000"/>
                </a:solidFill>
                <a:latin typeface="Arial"/>
                <a:ea typeface="Arial"/>
                <a:cs typeface="Arial"/>
                <a:sym typeface="Arial"/>
              </a:rPr>
              <a:t>The strip of land between the opposing armies was called </a:t>
            </a:r>
            <a:r>
              <a:rPr lang="en-US" sz="2500" b="true">
                <a:solidFill>
                  <a:srgbClr val="000000"/>
                </a:solidFill>
                <a:latin typeface="Arial Bold"/>
                <a:ea typeface="Arial Bold"/>
                <a:cs typeface="Arial Bold"/>
                <a:sym typeface="Arial Bold"/>
              </a:rPr>
              <a:t>no man’s land</a:t>
            </a:r>
            <a:r>
              <a:rPr lang="en-US" sz="2500">
                <a:solidFill>
                  <a:srgbClr val="000000"/>
                </a:solidFill>
                <a:latin typeface="Arial"/>
                <a:ea typeface="Arial"/>
                <a:cs typeface="Arial"/>
                <a:sym typeface="Arial"/>
              </a:rPr>
              <a:t>. The ground here quickly became a deep, sticky and dangerous mud ground which lasted for the entire war. Trenches and shell craters were often full of foul water. To take the enemy trenches, soldiers had to climb out of their trenches (go ‘over the top’) and march across no man’s land. They were met by barbed wire, machine-gun fire and shelling. This made World War I battles incredibly bloody. For example, in 1916 there was 1.1 million people killed over five months at the Battle of the Somme alone.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Freeform 8" id="8"/>
          <p:cNvSpPr/>
          <p:nvPr/>
        </p:nvSpPr>
        <p:spPr>
          <a:xfrm flipH="false" flipV="false" rot="0">
            <a:off x="5392018" y="2806636"/>
            <a:ext cx="11547242" cy="4661598"/>
          </a:xfrm>
          <a:custGeom>
            <a:avLst/>
            <a:gdLst/>
            <a:ahLst/>
            <a:cxnLst/>
            <a:rect r="r" b="b" t="t" l="l"/>
            <a:pathLst>
              <a:path h="4661598" w="11547242">
                <a:moveTo>
                  <a:pt x="0" y="0"/>
                </a:moveTo>
                <a:lnTo>
                  <a:pt x="11547242" y="0"/>
                </a:lnTo>
                <a:lnTo>
                  <a:pt x="11547242" y="4661598"/>
                </a:lnTo>
                <a:lnTo>
                  <a:pt x="0" y="4661598"/>
                </a:lnTo>
                <a:lnTo>
                  <a:pt x="0" y="0"/>
                </a:lnTo>
                <a:close/>
              </a:path>
            </a:pathLst>
          </a:custGeom>
          <a:blipFill>
            <a:blip r:embed="rId2"/>
            <a:stretch>
              <a:fillRect l="0" t="0" r="0" b="0"/>
            </a:stretch>
          </a:blipFill>
        </p:spPr>
      </p:sp>
      <p:sp>
        <p:nvSpPr>
          <p:cNvPr name="Freeform 9" id="9"/>
          <p:cNvSpPr/>
          <p:nvPr/>
        </p:nvSpPr>
        <p:spPr>
          <a:xfrm flipH="false" flipV="false" rot="0">
            <a:off x="685800" y="2806636"/>
            <a:ext cx="4638406" cy="4661598"/>
          </a:xfrm>
          <a:custGeom>
            <a:avLst/>
            <a:gdLst/>
            <a:ahLst/>
            <a:cxnLst/>
            <a:rect r="r" b="b" t="t" l="l"/>
            <a:pathLst>
              <a:path h="4661598" w="4638406">
                <a:moveTo>
                  <a:pt x="0" y="0"/>
                </a:moveTo>
                <a:lnTo>
                  <a:pt x="4638406" y="0"/>
                </a:lnTo>
                <a:lnTo>
                  <a:pt x="4638406" y="4661598"/>
                </a:lnTo>
                <a:lnTo>
                  <a:pt x="0" y="4661598"/>
                </a:lnTo>
                <a:lnTo>
                  <a:pt x="0" y="0"/>
                </a:lnTo>
                <a:close/>
              </a:path>
            </a:pathLst>
          </a:custGeom>
          <a:blipFill>
            <a:blip r:embed="rId3"/>
            <a:stretch>
              <a:fillRect l="0" t="0" r="0" b="0"/>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249948" y="2244724"/>
            <a:ext cx="6388707" cy="7480586"/>
          </a:xfrm>
          <a:custGeom>
            <a:avLst/>
            <a:gdLst/>
            <a:ahLst/>
            <a:cxnLst/>
            <a:rect r="r" b="b" t="t" l="l"/>
            <a:pathLst>
              <a:path h="7480586" w="6388707">
                <a:moveTo>
                  <a:pt x="0" y="0"/>
                </a:moveTo>
                <a:lnTo>
                  <a:pt x="6388707" y="0"/>
                </a:lnTo>
                <a:lnTo>
                  <a:pt x="6388707" y="7480587"/>
                </a:lnTo>
                <a:lnTo>
                  <a:pt x="0" y="7480587"/>
                </a:lnTo>
                <a:lnTo>
                  <a:pt x="0" y="0"/>
                </a:lnTo>
                <a:close/>
              </a:path>
            </a:pathLst>
          </a:custGeom>
          <a:blipFill>
            <a:blip r:embed="rId2"/>
            <a:stretch>
              <a:fillRect l="0" t="0" r="0" b="-7247"/>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A New Era in Warfare</a:t>
            </a:r>
          </a:p>
        </p:txBody>
      </p:sp>
      <p:sp>
        <p:nvSpPr>
          <p:cNvPr name="TextBox 8" id="8"/>
          <p:cNvSpPr txBox="true"/>
          <p:nvPr/>
        </p:nvSpPr>
        <p:spPr>
          <a:xfrm rot="0">
            <a:off x="1028700" y="2139949"/>
            <a:ext cx="9221248"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World War I also saw the introduction of </a:t>
            </a:r>
            <a:r>
              <a:rPr lang="en-US" sz="2500" b="true">
                <a:solidFill>
                  <a:srgbClr val="000000"/>
                </a:solidFill>
                <a:latin typeface="Arial Bold"/>
                <a:ea typeface="Arial Bold"/>
                <a:cs typeface="Arial Bold"/>
                <a:sym typeface="Arial Bold"/>
              </a:rPr>
              <a:t>new military technology</a:t>
            </a:r>
            <a:r>
              <a:rPr lang="en-US" sz="2500">
                <a:solidFill>
                  <a:srgbClr val="000000"/>
                </a:solidFill>
                <a:latin typeface="Arial"/>
                <a:ea typeface="Arial"/>
                <a:cs typeface="Arial"/>
                <a:sym typeface="Arial"/>
              </a:rPr>
              <a:t>, including the first use of </a:t>
            </a:r>
            <a:r>
              <a:rPr lang="en-US" sz="2500" b="true">
                <a:solidFill>
                  <a:srgbClr val="000000"/>
                </a:solidFill>
                <a:latin typeface="Arial Bold"/>
                <a:ea typeface="Arial Bold"/>
                <a:cs typeface="Arial Bold"/>
                <a:sym typeface="Arial Bold"/>
              </a:rPr>
              <a:t>aeroplanes</a:t>
            </a:r>
            <a:r>
              <a:rPr lang="en-US" sz="2500">
                <a:solidFill>
                  <a:srgbClr val="000000"/>
                </a:solidFill>
                <a:latin typeface="Arial"/>
                <a:ea typeface="Arial"/>
                <a:cs typeface="Arial"/>
                <a:sym typeface="Arial"/>
              </a:rPr>
              <a:t> for </a:t>
            </a:r>
            <a:r>
              <a:rPr lang="en-US" sz="2500" b="true">
                <a:solidFill>
                  <a:srgbClr val="000000"/>
                </a:solidFill>
                <a:latin typeface="Arial Bold"/>
                <a:ea typeface="Arial Bold"/>
                <a:cs typeface="Arial Bold"/>
                <a:sym typeface="Arial Bold"/>
              </a:rPr>
              <a:t>reconnaissance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aerial</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combat</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bombing</a:t>
            </a:r>
            <a:r>
              <a:rPr lang="en-US" sz="2500">
                <a:solidFill>
                  <a:srgbClr val="000000"/>
                </a:solidFill>
                <a:latin typeface="Arial"/>
                <a:ea typeface="Arial"/>
                <a:cs typeface="Arial"/>
                <a:sym typeface="Arial"/>
              </a:rPr>
              <a:t>. German </a:t>
            </a:r>
            <a:r>
              <a:rPr lang="en-US" sz="2500" b="true">
                <a:solidFill>
                  <a:srgbClr val="000000"/>
                </a:solidFill>
                <a:latin typeface="Arial Bold"/>
                <a:ea typeface="Arial Bold"/>
                <a:cs typeface="Arial Bold"/>
                <a:sym typeface="Arial Bold"/>
              </a:rPr>
              <a:t>submarines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U-boats</a:t>
            </a:r>
            <a:r>
              <a:rPr lang="en-US" sz="2500">
                <a:solidFill>
                  <a:srgbClr val="000000"/>
                </a:solidFill>
                <a:latin typeface="Arial"/>
                <a:ea typeface="Arial"/>
                <a:cs typeface="Arial"/>
                <a:sym typeface="Arial"/>
              </a:rPr>
              <a:t>) attacked any ships (military or civilian) in enemy waters. The British invented the </a:t>
            </a:r>
            <a:r>
              <a:rPr lang="en-US" sz="2500" b="true">
                <a:solidFill>
                  <a:srgbClr val="000000"/>
                </a:solidFill>
                <a:latin typeface="Arial Bold"/>
                <a:ea typeface="Arial Bold"/>
                <a:cs typeface="Arial Bold"/>
                <a:sym typeface="Arial Bold"/>
              </a:rPr>
              <a:t>tank</a:t>
            </a:r>
            <a:r>
              <a:rPr lang="en-US" sz="2500">
                <a:solidFill>
                  <a:srgbClr val="000000"/>
                </a:solidFill>
                <a:latin typeface="Arial"/>
                <a:ea typeface="Arial"/>
                <a:cs typeface="Arial"/>
                <a:sym typeface="Arial"/>
              </a:rPr>
              <a:t> to try to break the stalemate on the Western Front. </a:t>
            </a:r>
            <a:r>
              <a:rPr lang="en-US" sz="2500" b="true">
                <a:solidFill>
                  <a:srgbClr val="000000"/>
                </a:solidFill>
                <a:latin typeface="Arial Bold"/>
                <a:ea typeface="Arial Bold"/>
                <a:cs typeface="Arial Bold"/>
                <a:sym typeface="Arial Bold"/>
              </a:rPr>
              <a:t>Mines and grenades </a:t>
            </a:r>
            <a:r>
              <a:rPr lang="en-US" sz="2500">
                <a:solidFill>
                  <a:srgbClr val="000000"/>
                </a:solidFill>
                <a:latin typeface="Arial"/>
                <a:ea typeface="Arial"/>
                <a:cs typeface="Arial"/>
                <a:sym typeface="Arial"/>
              </a:rPr>
              <a:t>were widely used. </a:t>
            </a:r>
          </a:p>
          <a:p>
            <a:pPr algn="l">
              <a:lnSpc>
                <a:spcPts val="3500"/>
              </a:lnSpc>
            </a:pPr>
            <a:r>
              <a:rPr lang="en-US" sz="2500">
                <a:solidFill>
                  <a:srgbClr val="000000"/>
                </a:solidFill>
                <a:latin typeface="Arial"/>
                <a:ea typeface="Arial"/>
                <a:cs typeface="Arial"/>
                <a:sym typeface="Arial"/>
              </a:rPr>
              <a:t>World War I saw the </a:t>
            </a:r>
            <a:r>
              <a:rPr lang="en-US" sz="2500" b="true">
                <a:solidFill>
                  <a:srgbClr val="000000"/>
                </a:solidFill>
                <a:latin typeface="Arial Bold"/>
                <a:ea typeface="Arial Bold"/>
                <a:cs typeface="Arial Bold"/>
                <a:sym typeface="Arial Bold"/>
              </a:rPr>
              <a:t>first use of chemical weapons</a:t>
            </a:r>
            <a:r>
              <a:rPr lang="en-US" sz="2500">
                <a:solidFill>
                  <a:srgbClr val="000000"/>
                </a:solidFill>
                <a:latin typeface="Arial"/>
                <a:ea typeface="Arial"/>
                <a:cs typeface="Arial"/>
                <a:sym typeface="Arial"/>
              </a:rPr>
              <a:t>: chlorine, mustard and phosgene gas. </a:t>
            </a:r>
            <a:r>
              <a:rPr lang="en-US" sz="2500">
                <a:solidFill>
                  <a:srgbClr val="000000"/>
                </a:solidFill>
                <a:latin typeface="Arial"/>
                <a:ea typeface="Arial"/>
                <a:cs typeface="Arial"/>
                <a:sym typeface="Arial"/>
              </a:rPr>
              <a:t>Warfare had been transformed; never before could so many be killed, at a distance and in so many ways. Sadly, the generals were slow to adjust their tactics to this new reality – at the cost of their men.</a:t>
            </a:r>
          </a:p>
          <a:p>
            <a:pPr algn="l">
              <a:lnSpc>
                <a:spcPts val="3500"/>
              </a:lnSpc>
            </a:pPr>
            <a:r>
              <a:rPr lang="en-US" sz="2500">
                <a:solidFill>
                  <a:srgbClr val="000000"/>
                </a:solidFill>
                <a:latin typeface="Arial"/>
                <a:ea typeface="Arial"/>
                <a:cs typeface="Arial"/>
                <a:sym typeface="Arial"/>
              </a:rPr>
              <a:t>Within six months of fighting, medics observed a set of symptoms among the trenches that they called ‘</a:t>
            </a:r>
            <a:r>
              <a:rPr lang="en-US" sz="2500" b="true">
                <a:solidFill>
                  <a:srgbClr val="000000"/>
                </a:solidFill>
                <a:latin typeface="Arial Bold"/>
                <a:ea typeface="Arial Bold"/>
                <a:cs typeface="Arial Bold"/>
                <a:sym typeface="Arial Bold"/>
              </a:rPr>
              <a:t>shell shock</a:t>
            </a:r>
            <a:r>
              <a:rPr lang="en-US" sz="2500">
                <a:solidFill>
                  <a:srgbClr val="000000"/>
                </a:solidFill>
                <a:latin typeface="Arial"/>
                <a:ea typeface="Arial"/>
                <a:cs typeface="Arial"/>
                <a:sym typeface="Arial"/>
              </a:rPr>
              <a:t>’. Today, it is known as </a:t>
            </a:r>
            <a:r>
              <a:rPr lang="en-US" sz="2500" b="true">
                <a:solidFill>
                  <a:srgbClr val="000000"/>
                </a:solidFill>
                <a:latin typeface="Arial Bold"/>
                <a:ea typeface="Arial Bold"/>
                <a:cs typeface="Arial Bold"/>
                <a:sym typeface="Arial Bold"/>
              </a:rPr>
              <a:t>Post-Traumatic Stress Disorder </a:t>
            </a:r>
            <a:r>
              <a:rPr lang="en-US" sz="2500">
                <a:solidFill>
                  <a:srgbClr val="000000"/>
                </a:solidFill>
                <a:latin typeface="Arial"/>
                <a:ea typeface="Arial"/>
                <a:cs typeface="Arial"/>
                <a:sym typeface="Arial"/>
              </a:rPr>
              <a:t>(PTSD). Symptoms included: Extreme anxiety, Tremors, Confusion, Memory loss, Nightmares and Sudden sight or hearing loss.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249948" y="2244724"/>
            <a:ext cx="6639494" cy="6553731"/>
          </a:xfrm>
          <a:custGeom>
            <a:avLst/>
            <a:gdLst/>
            <a:ahLst/>
            <a:cxnLst/>
            <a:rect r="r" b="b" t="t" l="l"/>
            <a:pathLst>
              <a:path h="6553731" w="6639494">
                <a:moveTo>
                  <a:pt x="0" y="0"/>
                </a:moveTo>
                <a:lnTo>
                  <a:pt x="6639494" y="0"/>
                </a:lnTo>
                <a:lnTo>
                  <a:pt x="6639494" y="6553731"/>
                </a:lnTo>
                <a:lnTo>
                  <a:pt x="0" y="6553731"/>
                </a:lnTo>
                <a:lnTo>
                  <a:pt x="0" y="0"/>
                </a:lnTo>
                <a:close/>
              </a:path>
            </a:pathLst>
          </a:custGeom>
          <a:blipFill>
            <a:blip r:embed="rId2"/>
            <a:stretch>
              <a:fillRect l="0" t="0" r="0" b="0"/>
            </a:stretch>
          </a:blipFill>
        </p:spPr>
      </p:sp>
      <p:sp>
        <p:nvSpPr>
          <p:cNvPr name="TextBox 7" id="7"/>
          <p:cNvSpPr txBox="true"/>
          <p:nvPr/>
        </p:nvSpPr>
        <p:spPr>
          <a:xfrm rot="0">
            <a:off x="1028700" y="309563"/>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Battle of the Somme</a:t>
            </a:r>
          </a:p>
        </p:txBody>
      </p:sp>
      <p:sp>
        <p:nvSpPr>
          <p:cNvPr name="TextBox 8" id="8"/>
          <p:cNvSpPr txBox="true"/>
          <p:nvPr/>
        </p:nvSpPr>
        <p:spPr>
          <a:xfrm rot="0">
            <a:off x="1028700" y="1735137"/>
            <a:ext cx="9221248"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Battle of the Somme </a:t>
            </a:r>
            <a:r>
              <a:rPr lang="en-US" sz="2500">
                <a:solidFill>
                  <a:srgbClr val="000000"/>
                </a:solidFill>
                <a:latin typeface="Arial"/>
                <a:ea typeface="Arial"/>
                <a:cs typeface="Arial"/>
                <a:sym typeface="Arial"/>
              </a:rPr>
              <a:t>(1st July 1916 - 18th November 1916) took place in France, near the Somme River – hense the name of the battle. It was a battle fought by the armies of:</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i="true">
                <a:solidFill>
                  <a:srgbClr val="000000"/>
                </a:solidFill>
                <a:latin typeface="Arial Bold Italics"/>
                <a:ea typeface="Arial Bold Italics"/>
                <a:cs typeface="Arial Bold Italics"/>
                <a:sym typeface="Arial Bold Italics"/>
              </a:rPr>
              <a:t>British Empire</a:t>
            </a:r>
            <a:r>
              <a:rPr lang="en-US" sz="2500">
                <a:solidFill>
                  <a:srgbClr val="000000"/>
                </a:solidFill>
                <a:latin typeface="Arial"/>
                <a:ea typeface="Arial"/>
                <a:cs typeface="Arial"/>
                <a:sym typeface="Arial"/>
              </a:rPr>
              <a:t> (Military commander: Douglas Haig)</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i="true">
                <a:solidFill>
                  <a:srgbClr val="000000"/>
                </a:solidFill>
                <a:latin typeface="Arial Bold Italics"/>
                <a:ea typeface="Arial Bold Italics"/>
                <a:cs typeface="Arial Bold Italics"/>
                <a:sym typeface="Arial Bold Italics"/>
              </a:rPr>
              <a:t>French Third Republic</a:t>
            </a:r>
            <a:r>
              <a:rPr lang="en-US" sz="2500">
                <a:solidFill>
                  <a:srgbClr val="000000"/>
                </a:solidFill>
                <a:latin typeface="Arial"/>
                <a:ea typeface="Arial"/>
                <a:cs typeface="Arial"/>
                <a:sym typeface="Arial"/>
              </a:rPr>
              <a:t> (Military commander: Ferdinand Foch)</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i="true">
                <a:solidFill>
                  <a:srgbClr val="000000"/>
                </a:solidFill>
                <a:latin typeface="Arial Bold Italics"/>
                <a:ea typeface="Arial Bold Italics"/>
                <a:cs typeface="Arial Bold Italics"/>
                <a:sym typeface="Arial Bold Italics"/>
              </a:rPr>
              <a:t>German Empire</a:t>
            </a:r>
            <a:r>
              <a:rPr lang="en-US" sz="2500">
                <a:solidFill>
                  <a:srgbClr val="000000"/>
                </a:solidFill>
                <a:latin typeface="Arial"/>
                <a:ea typeface="Arial"/>
                <a:cs typeface="Arial"/>
                <a:sym typeface="Arial"/>
              </a:rPr>
              <a:t> (Military commander: Max von Gallwitz and Fritz von Bellow)</a:t>
            </a:r>
          </a:p>
          <a:p>
            <a:pPr algn="l">
              <a:lnSpc>
                <a:spcPts val="3500"/>
              </a:lnSpc>
            </a:pPr>
            <a:r>
              <a:rPr lang="en-US" sz="2500">
                <a:solidFill>
                  <a:srgbClr val="000000"/>
                </a:solidFill>
                <a:latin typeface="Arial"/>
                <a:ea typeface="Arial"/>
                <a:cs typeface="Arial"/>
                <a:sym typeface="Arial"/>
              </a:rPr>
              <a:t>It took 30 seconds for the first soldier to die. The aim of the attack was to break through German lines and defeat the German army. It was also hoped that the attack, started by the British, would allow the French Army to strike back on its own front. </a:t>
            </a:r>
          </a:p>
          <a:p>
            <a:pPr algn="l">
              <a:lnSpc>
                <a:spcPts val="3500"/>
              </a:lnSpc>
            </a:pPr>
            <a:r>
              <a:rPr lang="en-US" sz="2500">
                <a:solidFill>
                  <a:srgbClr val="000000"/>
                </a:solidFill>
                <a:latin typeface="Arial"/>
                <a:ea typeface="Arial"/>
                <a:cs typeface="Arial"/>
                <a:sym typeface="Arial"/>
              </a:rPr>
              <a:t>General Haig was highly criticized for so long, because he carried on with the battle when 20,000 people had already died on the first day of the battle.</a:t>
            </a:r>
          </a:p>
          <a:p>
            <a:pPr algn="l">
              <a:lnSpc>
                <a:spcPts val="3500"/>
              </a:lnSpc>
            </a:pPr>
            <a:r>
              <a:rPr lang="en-US" sz="2500">
                <a:solidFill>
                  <a:srgbClr val="000000"/>
                </a:solidFill>
                <a:latin typeface="Arial"/>
                <a:ea typeface="Arial"/>
                <a:cs typeface="Arial"/>
                <a:sym typeface="Arial"/>
              </a:rPr>
              <a:t>Many historians credit the win to the British and French forces. However, others believe it was a draw because of the large causalities suffered.</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Battle of the Somme</a:t>
            </a:r>
          </a:p>
        </p:txBody>
      </p:sp>
      <p:sp>
        <p:nvSpPr>
          <p:cNvPr name="TextBox 7" id="7"/>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They used: </a:t>
            </a:r>
            <a:r>
              <a:rPr lang="en-US" sz="2500">
                <a:solidFill>
                  <a:srgbClr val="000000"/>
                </a:solidFill>
                <a:latin typeface="Arial"/>
                <a:ea typeface="Arial"/>
                <a:cs typeface="Arial"/>
                <a:sym typeface="Arial"/>
              </a:rPr>
              <a:t>Machine guns, Rifles, Grenades, Flamethrowers and Poisonous gasses. Artillery was used as a destructive weapon that fired shells at long distance, meaning there was little risk of hitting your own troops.</a:t>
            </a:r>
          </a:p>
          <a:p>
            <a:pPr algn="l">
              <a:lnSpc>
                <a:spcPts val="3500"/>
              </a:lnSpc>
            </a:pPr>
            <a:r>
              <a:rPr lang="en-US" sz="2500">
                <a:solidFill>
                  <a:srgbClr val="000000"/>
                </a:solidFill>
                <a:latin typeface="Arial"/>
                <a:ea typeface="Arial"/>
                <a:cs typeface="Arial"/>
                <a:sym typeface="Arial"/>
              </a:rPr>
              <a:t>This battle also saw the first major use of chemical weapons in warfare. </a:t>
            </a:r>
            <a:r>
              <a:rPr lang="en-US" sz="2500" b="true">
                <a:solidFill>
                  <a:srgbClr val="000000"/>
                </a:solidFill>
                <a:latin typeface="Arial Bold"/>
                <a:ea typeface="Arial Bold"/>
                <a:cs typeface="Arial Bold"/>
                <a:sym typeface="Arial Bold"/>
              </a:rPr>
              <a:t>Chlorine Gas </a:t>
            </a:r>
            <a:r>
              <a:rPr lang="en-US" sz="2500">
                <a:solidFill>
                  <a:srgbClr val="000000"/>
                </a:solidFill>
                <a:latin typeface="Arial"/>
                <a:ea typeface="Arial"/>
                <a:cs typeface="Arial"/>
                <a:sym typeface="Arial"/>
              </a:rPr>
              <a:t>was first used 22 April 1915. A greenish-yellow cloud that smelled like bleach. Killed soldiers by asphyxiation. </a:t>
            </a:r>
            <a:r>
              <a:rPr lang="en-US" sz="2500" b="true">
                <a:solidFill>
                  <a:srgbClr val="000000"/>
                </a:solidFill>
                <a:latin typeface="Arial Bold"/>
                <a:ea typeface="Arial Bold"/>
                <a:cs typeface="Arial Bold"/>
                <a:sym typeface="Arial Bold"/>
              </a:rPr>
              <a:t>Phosgene gas </a:t>
            </a:r>
            <a:r>
              <a:rPr lang="en-US" sz="2500">
                <a:solidFill>
                  <a:srgbClr val="000000"/>
                </a:solidFill>
                <a:latin typeface="Arial"/>
                <a:ea typeface="Arial"/>
                <a:cs typeface="Arial"/>
                <a:sym typeface="Arial"/>
              </a:rPr>
              <a:t>was six times more deadly than chlorine gas. Responsible for 85% of chemical weapons fatalities during WWI. (slow acting poison). </a:t>
            </a:r>
            <a:r>
              <a:rPr lang="en-US" sz="2500" b="true">
                <a:solidFill>
                  <a:srgbClr val="000000"/>
                </a:solidFill>
                <a:latin typeface="Arial Bold"/>
                <a:ea typeface="Arial Bold"/>
                <a:cs typeface="Arial Bold"/>
                <a:sym typeface="Arial Bold"/>
              </a:rPr>
              <a:t>Mustard gas</a:t>
            </a:r>
            <a:r>
              <a:rPr lang="en-US" sz="2500">
                <a:solidFill>
                  <a:srgbClr val="000000"/>
                </a:solidFill>
                <a:latin typeface="Arial"/>
                <a:ea typeface="Arial"/>
                <a:cs typeface="Arial"/>
                <a:sym typeface="Arial"/>
              </a:rPr>
              <a:t> caused severe blistering on it’s victims. Caused blindness (slow acting poison)</a:t>
            </a:r>
          </a:p>
          <a:p>
            <a:pPr algn="l">
              <a:lnSpc>
                <a:spcPts val="3500"/>
              </a:lnSpc>
            </a:pPr>
            <a:r>
              <a:rPr lang="en-US" sz="2500">
                <a:solidFill>
                  <a:srgbClr val="000000"/>
                </a:solidFill>
                <a:latin typeface="Arial"/>
                <a:ea typeface="Arial"/>
                <a:cs typeface="Arial"/>
                <a:sym typeface="Arial"/>
              </a:rPr>
              <a:t>The Battle of the Somme symbolised the “horrors of warfare”. The </a:t>
            </a:r>
            <a:r>
              <a:rPr lang="en-US" sz="2500" b="true">
                <a:solidFill>
                  <a:srgbClr val="000000"/>
                </a:solidFill>
                <a:latin typeface="Arial Bold"/>
                <a:ea typeface="Arial Bold"/>
                <a:cs typeface="Arial Bold"/>
                <a:sym typeface="Arial Bold"/>
              </a:rPr>
              <a:t>French</a:t>
            </a:r>
            <a:r>
              <a:rPr lang="en-US" sz="2500">
                <a:solidFill>
                  <a:srgbClr val="000000"/>
                </a:solidFill>
                <a:latin typeface="Arial"/>
                <a:ea typeface="Arial"/>
                <a:cs typeface="Arial"/>
                <a:sym typeface="Arial"/>
              </a:rPr>
              <a:t> lost </a:t>
            </a:r>
            <a:r>
              <a:rPr lang="en-US" sz="2500" b="true">
                <a:solidFill>
                  <a:srgbClr val="000000"/>
                </a:solidFill>
                <a:latin typeface="Arial Bold"/>
                <a:ea typeface="Arial Bold"/>
                <a:cs typeface="Arial Bold"/>
                <a:sym typeface="Arial Bold"/>
              </a:rPr>
              <a:t>200,000</a:t>
            </a:r>
            <a:r>
              <a:rPr lang="en-US" sz="2500">
                <a:solidFill>
                  <a:srgbClr val="000000"/>
                </a:solidFill>
                <a:latin typeface="Arial"/>
                <a:ea typeface="Arial"/>
                <a:cs typeface="Arial"/>
                <a:sym typeface="Arial"/>
              </a:rPr>
              <a:t> men, the </a:t>
            </a:r>
            <a:r>
              <a:rPr lang="en-US" sz="2500" b="true">
                <a:solidFill>
                  <a:srgbClr val="000000"/>
                </a:solidFill>
                <a:latin typeface="Arial Bold"/>
                <a:ea typeface="Arial Bold"/>
                <a:cs typeface="Arial Bold"/>
                <a:sym typeface="Arial Bold"/>
              </a:rPr>
              <a:t>British </a:t>
            </a:r>
            <a:r>
              <a:rPr lang="en-US" sz="2500">
                <a:solidFill>
                  <a:srgbClr val="000000"/>
                </a:solidFill>
                <a:latin typeface="Arial"/>
                <a:ea typeface="Arial"/>
                <a:cs typeface="Arial"/>
                <a:sym typeface="Arial"/>
              </a:rPr>
              <a:t>suffered </a:t>
            </a:r>
            <a:r>
              <a:rPr lang="en-US" sz="2500" b="true">
                <a:solidFill>
                  <a:srgbClr val="000000"/>
                </a:solidFill>
                <a:latin typeface="Arial Bold"/>
                <a:ea typeface="Arial Bold"/>
                <a:cs typeface="Arial Bold"/>
                <a:sym typeface="Arial Bold"/>
              </a:rPr>
              <a:t>420,000 </a:t>
            </a:r>
            <a:r>
              <a:rPr lang="en-US" sz="2500">
                <a:solidFill>
                  <a:srgbClr val="000000"/>
                </a:solidFill>
                <a:latin typeface="Arial"/>
                <a:ea typeface="Arial"/>
                <a:cs typeface="Arial"/>
                <a:sym typeface="Arial"/>
              </a:rPr>
              <a:t>casualties while the </a:t>
            </a:r>
            <a:r>
              <a:rPr lang="en-US" sz="2500" b="true">
                <a:solidFill>
                  <a:srgbClr val="000000"/>
                </a:solidFill>
                <a:latin typeface="Arial Bold"/>
                <a:ea typeface="Arial Bold"/>
                <a:cs typeface="Arial Bold"/>
                <a:sym typeface="Arial Bold"/>
              </a:rPr>
              <a:t>Germans</a:t>
            </a:r>
            <a:r>
              <a:rPr lang="en-US" sz="2500">
                <a:solidFill>
                  <a:srgbClr val="000000"/>
                </a:solidFill>
                <a:latin typeface="Arial"/>
                <a:ea typeface="Arial"/>
                <a:cs typeface="Arial"/>
                <a:sym typeface="Arial"/>
              </a:rPr>
              <a:t> lost </a:t>
            </a:r>
            <a:r>
              <a:rPr lang="en-US" sz="2500" b="true">
                <a:solidFill>
                  <a:srgbClr val="000000"/>
                </a:solidFill>
                <a:latin typeface="Arial Bold"/>
                <a:ea typeface="Arial Bold"/>
                <a:cs typeface="Arial Bold"/>
                <a:sym typeface="Arial Bold"/>
              </a:rPr>
              <a:t>500,000</a:t>
            </a:r>
            <a:r>
              <a:rPr lang="en-US" sz="2500">
                <a:solidFill>
                  <a:srgbClr val="000000"/>
                </a:solidFill>
                <a:latin typeface="Arial"/>
                <a:ea typeface="Arial"/>
                <a:cs typeface="Arial"/>
                <a:sym typeface="Arial"/>
              </a:rPr>
              <a:t>. A total of over </a:t>
            </a:r>
            <a:r>
              <a:rPr lang="en-US" sz="2500" b="true">
                <a:solidFill>
                  <a:srgbClr val="000000"/>
                </a:solidFill>
                <a:latin typeface="Arial Bold"/>
                <a:ea typeface="Arial Bold"/>
                <a:cs typeface="Arial Bold"/>
                <a:sym typeface="Arial Bold"/>
              </a:rPr>
              <a:t>one million soldiers </a:t>
            </a:r>
            <a:r>
              <a:rPr lang="en-US" sz="2500">
                <a:solidFill>
                  <a:srgbClr val="000000"/>
                </a:solidFill>
                <a:latin typeface="Arial"/>
                <a:ea typeface="Arial"/>
                <a:cs typeface="Arial"/>
                <a:sym typeface="Arial"/>
              </a:rPr>
              <a:t>lost their lives, out of the over three million soldiers who fought.</a:t>
            </a:r>
          </a:p>
          <a:p>
            <a:pPr algn="l">
              <a:lnSpc>
                <a:spcPts val="3500"/>
              </a:lnSpc>
            </a:pPr>
            <a:r>
              <a:rPr lang="en-US" sz="2500">
                <a:solidFill>
                  <a:srgbClr val="000000"/>
                </a:solidFill>
                <a:latin typeface="Arial"/>
                <a:ea typeface="Arial"/>
                <a:cs typeface="Arial"/>
                <a:sym typeface="Arial"/>
              </a:rPr>
              <a:t>The first day was a complete disaster for the British: they suffered 20,000 troop fatalities and a further 40,000 troops were either taken captured or so badly injured that they could not fight the next day. General Haig was highly criticized for so long, because he carried on with the battle when they had already suffered huge losses on the first day of the battle.</a:t>
            </a:r>
          </a:p>
          <a:p>
            <a:pPr algn="l">
              <a:lnSpc>
                <a:spcPts val="3500"/>
              </a:lnSpc>
            </a:pPr>
            <a:r>
              <a:rPr lang="en-US" sz="2500">
                <a:solidFill>
                  <a:srgbClr val="000000"/>
                </a:solidFill>
                <a:latin typeface="Arial"/>
                <a:ea typeface="Arial"/>
                <a:cs typeface="Arial"/>
                <a:sym typeface="Arial"/>
              </a:rPr>
              <a:t>Many historians credit the win to the British and French forces. However, others believe it was a draw because of the large causalities suffered.</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TextBox 10" id="10"/>
          <p:cNvSpPr txBox="true"/>
          <p:nvPr/>
        </p:nvSpPr>
        <p:spPr>
          <a:xfrm rot="0">
            <a:off x="1028700" y="8648699"/>
            <a:ext cx="15609955" cy="479424"/>
          </a:xfrm>
          <a:prstGeom prst="rect">
            <a:avLst/>
          </a:prstGeom>
        </p:spPr>
        <p:txBody>
          <a:bodyPr anchor="t" rtlCol="false" tIns="0" lIns="0" bIns="0" rIns="0">
            <a:spAutoFit/>
          </a:bodyPr>
          <a:lstStyle/>
          <a:p>
            <a:pPr algn="r">
              <a:lnSpc>
                <a:spcPts val="3500"/>
              </a:lnSpc>
            </a:pPr>
            <a:r>
              <a:rPr lang="en-US" sz="2500" u="sng">
                <a:solidFill>
                  <a:srgbClr val="000000"/>
                </a:solidFill>
                <a:latin typeface="Arial"/>
                <a:ea typeface="Arial"/>
                <a:cs typeface="Arial"/>
                <a:sym typeface="Arial"/>
                <a:hlinkClick r:id="rId2" tooltip="https://www.youtube.com/watch?time_continue=8&amp;v=-Tv5gBa9DQs&amp;feature=emb_title"/>
              </a:rPr>
              <a:t>Footage from the Battle of the Somme</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End of the War</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bloody conflict dragged on for over </a:t>
            </a:r>
            <a:r>
              <a:rPr lang="en-US" sz="3000" b="true">
                <a:solidFill>
                  <a:srgbClr val="000000"/>
                </a:solidFill>
                <a:latin typeface="Arial Bold"/>
                <a:ea typeface="Arial Bold"/>
                <a:cs typeface="Arial Bold"/>
                <a:sym typeface="Arial Bold"/>
              </a:rPr>
              <a:t>four years</a:t>
            </a:r>
            <a:r>
              <a:rPr lang="en-US" sz="3000">
                <a:solidFill>
                  <a:srgbClr val="000000"/>
                </a:solidFill>
                <a:latin typeface="Arial"/>
                <a:ea typeface="Arial"/>
                <a:cs typeface="Arial"/>
                <a:sym typeface="Arial"/>
              </a:rPr>
              <a:t>. Attempts by the Entente Powers to break the stalemate by attacking in 1915 failed during the </a:t>
            </a:r>
            <a:r>
              <a:rPr lang="en-US" sz="3000" b="true">
                <a:solidFill>
                  <a:srgbClr val="000000"/>
                </a:solidFill>
                <a:latin typeface="Arial Bold"/>
                <a:ea typeface="Arial Bold"/>
                <a:cs typeface="Arial Bold"/>
                <a:sym typeface="Arial Bold"/>
              </a:rPr>
              <a:t>Battle of Gallipoli</a:t>
            </a:r>
            <a:r>
              <a:rPr lang="en-US" sz="3000">
                <a:solidFill>
                  <a:srgbClr val="000000"/>
                </a:solidFill>
                <a:latin typeface="Arial"/>
                <a:ea typeface="Arial"/>
                <a:cs typeface="Arial"/>
                <a:sym typeface="Arial"/>
              </a:rPr>
              <a:t>. The Russian government was overthrown in October 1917 by the </a:t>
            </a:r>
            <a:r>
              <a:rPr lang="en-US" sz="3000" b="true">
                <a:solidFill>
                  <a:srgbClr val="000000"/>
                </a:solidFill>
                <a:latin typeface="Arial Bold"/>
                <a:ea typeface="Arial Bold"/>
                <a:cs typeface="Arial Bold"/>
                <a:sym typeface="Arial Bold"/>
              </a:rPr>
              <a:t>Bolsheviks</a:t>
            </a:r>
            <a:r>
              <a:rPr lang="en-US" sz="3000">
                <a:solidFill>
                  <a:srgbClr val="000000"/>
                </a:solidFill>
                <a:latin typeface="Arial"/>
                <a:ea typeface="Arial"/>
                <a:cs typeface="Arial"/>
                <a:sym typeface="Arial"/>
              </a:rPr>
              <a:t> (communists) led by </a:t>
            </a:r>
            <a:r>
              <a:rPr lang="en-US" sz="3000" b="true">
                <a:solidFill>
                  <a:srgbClr val="000000"/>
                </a:solidFill>
                <a:latin typeface="Arial Bold"/>
                <a:ea typeface="Arial Bold"/>
                <a:cs typeface="Arial Bold"/>
                <a:sym typeface="Arial Bold"/>
              </a:rPr>
              <a:t>Vladimir Lenin</a:t>
            </a:r>
            <a:r>
              <a:rPr lang="en-US" sz="3000">
                <a:solidFill>
                  <a:srgbClr val="000000"/>
                </a:solidFill>
                <a:latin typeface="Arial"/>
                <a:ea typeface="Arial"/>
                <a:cs typeface="Arial"/>
                <a:sym typeface="Arial"/>
              </a:rPr>
              <a:t> – ending Russian involvement in the war. However, the US entered the war on the Entente’s side in 1917. The arrival of one million American troops eventually turned the tide in their favour. </a:t>
            </a:r>
            <a:r>
              <a:rPr lang="en-US" sz="3000" b="true">
                <a:solidFill>
                  <a:srgbClr val="000000"/>
                </a:solidFill>
                <a:latin typeface="Arial Bold"/>
                <a:ea typeface="Arial Bold"/>
                <a:cs typeface="Arial Bold"/>
                <a:sym typeface="Arial Bold"/>
              </a:rPr>
              <a:t>Germany and its allies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surrendered</a:t>
            </a:r>
            <a:r>
              <a:rPr lang="en-US" sz="3000">
                <a:solidFill>
                  <a:srgbClr val="000000"/>
                </a:solidFill>
                <a:latin typeface="Arial"/>
                <a:ea typeface="Arial"/>
                <a:cs typeface="Arial"/>
                <a:sym typeface="Arial"/>
              </a:rPr>
              <a:t> in November 1918.</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289 (Artefact, 2nd Edition)</a:t>
            </a:r>
          </a:p>
        </p:txBody>
      </p:sp>
      <p:sp>
        <p:nvSpPr>
          <p:cNvPr name="TextBox 7" id="7"/>
          <p:cNvSpPr txBox="true"/>
          <p:nvPr/>
        </p:nvSpPr>
        <p:spPr>
          <a:xfrm rot="0">
            <a:off x="1028700" y="2130424"/>
            <a:ext cx="15609955" cy="31813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Why was there a stalemate during much of World War I?</a:t>
            </a:r>
          </a:p>
          <a:p>
            <a:pPr algn="l" marL="647697" indent="-323848" lvl="1">
              <a:lnSpc>
                <a:spcPts val="4199"/>
              </a:lnSpc>
              <a:buAutoNum type="arabicPeriod" startAt="1"/>
            </a:pPr>
            <a:r>
              <a:rPr lang="en-US" sz="2999">
                <a:solidFill>
                  <a:srgbClr val="0DA33B"/>
                </a:solidFill>
                <a:latin typeface="Arial"/>
                <a:ea typeface="Arial"/>
                <a:cs typeface="Arial"/>
                <a:sym typeface="Arial"/>
              </a:rPr>
              <a:t>What were trenches and no man’s land in World War I?</a:t>
            </a:r>
          </a:p>
          <a:p>
            <a:pPr algn="l" marL="647697" indent="-323848" lvl="1">
              <a:lnSpc>
                <a:spcPts val="4199"/>
              </a:lnSpc>
              <a:buAutoNum type="arabicPeriod" startAt="1"/>
            </a:pPr>
            <a:r>
              <a:rPr lang="en-US" sz="2999">
                <a:solidFill>
                  <a:srgbClr val="0DA33B"/>
                </a:solidFill>
                <a:latin typeface="Arial"/>
                <a:ea typeface="Arial"/>
                <a:cs typeface="Arial"/>
                <a:sym typeface="Arial"/>
              </a:rPr>
              <a:t>How were battles fought on the Western Front?</a:t>
            </a:r>
          </a:p>
          <a:p>
            <a:pPr algn="l" marL="647697" indent="-323848" lvl="1">
              <a:lnSpc>
                <a:spcPts val="4199"/>
              </a:lnSpc>
              <a:buAutoNum type="arabicPeriod" startAt="1"/>
            </a:pPr>
            <a:r>
              <a:rPr lang="en-US" sz="2999">
                <a:solidFill>
                  <a:srgbClr val="0DA33B"/>
                </a:solidFill>
                <a:latin typeface="Arial"/>
                <a:ea typeface="Arial"/>
                <a:cs typeface="Arial"/>
                <a:sym typeface="Arial"/>
              </a:rPr>
              <a:t>Why did these battles have so many casualties?</a:t>
            </a:r>
          </a:p>
          <a:p>
            <a:pPr algn="l" marL="647697" indent="-323848" lvl="1">
              <a:lnSpc>
                <a:spcPts val="4199"/>
              </a:lnSpc>
              <a:buAutoNum type="arabicPeriod" startAt="1"/>
            </a:pPr>
            <a:r>
              <a:rPr lang="en-US" sz="2999">
                <a:solidFill>
                  <a:srgbClr val="0DA33B"/>
                </a:solidFill>
                <a:latin typeface="Arial"/>
                <a:ea typeface="Arial"/>
                <a:cs typeface="Arial"/>
                <a:sym typeface="Arial"/>
              </a:rPr>
              <a:t>What new technology was introduced to warfare during World War I?</a:t>
            </a:r>
          </a:p>
          <a:p>
            <a:pPr algn="l" marL="647697" indent="-323848" lvl="1">
              <a:lnSpc>
                <a:spcPts val="4199"/>
              </a:lnSpc>
              <a:buAutoNum type="arabicPeriod" startAt="1"/>
            </a:pPr>
            <a:r>
              <a:rPr lang="en-US" sz="2999">
                <a:solidFill>
                  <a:srgbClr val="0DA33B"/>
                </a:solidFill>
                <a:latin typeface="Arial"/>
                <a:ea typeface="Arial"/>
                <a:cs typeface="Arial"/>
                <a:sym typeface="Arial"/>
              </a:rPr>
              <a:t>How did the war end?</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b="true" sz="6999" spc="314">
                <a:solidFill>
                  <a:srgbClr val="363371"/>
                </a:solidFill>
                <a:latin typeface="Arial Bold"/>
                <a:ea typeface="Arial Bold"/>
                <a:cs typeface="Arial Bold"/>
                <a:sym typeface="Arial Bold"/>
              </a:rPr>
              <a:t>21.3: THE PARIS PEACE CONFERENCE</a:t>
            </a:r>
          </a:p>
        </p:txBody>
      </p:sp>
      <p:sp>
        <p:nvSpPr>
          <p:cNvPr name="TextBox 4" id="4"/>
          <p:cNvSpPr txBox="true"/>
          <p:nvPr/>
        </p:nvSpPr>
        <p:spPr>
          <a:xfrm rot="0">
            <a:off x="351801" y="3884922"/>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ea typeface="Daydream"/>
                <a:cs typeface="Daydream"/>
                <a:sym typeface="Daydream"/>
              </a:rPr>
              <a:t>21.3: the paris peace conference</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7" id="7"/>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8" id="8"/>
          <p:cNvGrpSpPr/>
          <p:nvPr/>
        </p:nvGrpSpPr>
        <p:grpSpPr>
          <a:xfrm rot="0">
            <a:off x="2014358" y="4670803"/>
            <a:ext cx="2347254" cy="1048606"/>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76200"/>
              <a:ext cx="655707" cy="482600"/>
            </a:xfrm>
            <a:prstGeom prst="rect">
              <a:avLst/>
            </a:prstGeom>
          </p:spPr>
          <p:txBody>
            <a:bodyPr anchor="ctr" rtlCol="false" tIns="17847" lIns="17847" bIns="17847" rIns="17847"/>
            <a:lstStyle/>
            <a:p>
              <a:pPr algn="ctr">
                <a:lnSpc>
                  <a:spcPts val="2799"/>
                </a:lnSpc>
              </a:pPr>
              <a:r>
                <a:rPr lang="en-US" sz="1999" spc="-61">
                  <a:solidFill>
                    <a:srgbClr val="FFFFFF"/>
                  </a:solidFill>
                  <a:latin typeface="Arial"/>
                  <a:ea typeface="Arial"/>
                  <a:cs typeface="Arial"/>
                  <a:sym typeface="Arial"/>
                </a:rPr>
                <a:t>June</a:t>
              </a:r>
            </a:p>
            <a:p>
              <a:pPr algn="ctr">
                <a:lnSpc>
                  <a:spcPts val="2799"/>
                </a:lnSpc>
                <a:spcBef>
                  <a:spcPct val="0"/>
                </a:spcBef>
              </a:pPr>
              <a:r>
                <a:rPr lang="en-US" sz="1999" spc="-61">
                  <a:solidFill>
                    <a:srgbClr val="FFFFFF"/>
                  </a:solidFill>
                  <a:latin typeface="Arial"/>
                  <a:ea typeface="Arial"/>
                  <a:cs typeface="Arial"/>
                  <a:sym typeface="Arial"/>
                </a:rPr>
                <a:t>1914</a:t>
              </a:r>
            </a:p>
          </p:txBody>
        </p:sp>
      </p:grpSp>
      <p:grpSp>
        <p:nvGrpSpPr>
          <p:cNvPr name="Group 11" id="11"/>
          <p:cNvGrpSpPr/>
          <p:nvPr/>
        </p:nvGrpSpPr>
        <p:grpSpPr>
          <a:xfrm rot="0">
            <a:off x="4053498" y="4670803"/>
            <a:ext cx="2236074" cy="1048606"/>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76200"/>
              <a:ext cx="612618" cy="482600"/>
            </a:xfrm>
            <a:prstGeom prst="rect">
              <a:avLst/>
            </a:prstGeom>
          </p:spPr>
          <p:txBody>
            <a:bodyPr anchor="ctr" rtlCol="false" tIns="17847" lIns="17847" bIns="17847" rIns="17847"/>
            <a:lstStyle/>
            <a:p>
              <a:pPr algn="ctr">
                <a:lnSpc>
                  <a:spcPts val="2799"/>
                </a:lnSpc>
              </a:pPr>
              <a:r>
                <a:rPr lang="en-US" sz="1999" spc="-61">
                  <a:solidFill>
                    <a:srgbClr val="FFFFFF"/>
                  </a:solidFill>
                  <a:latin typeface="Arial"/>
                  <a:ea typeface="Arial"/>
                  <a:cs typeface="Arial"/>
                  <a:sym typeface="Arial"/>
                </a:rPr>
                <a:t>August</a:t>
              </a:r>
            </a:p>
            <a:p>
              <a:pPr algn="ctr">
                <a:lnSpc>
                  <a:spcPts val="2799"/>
                </a:lnSpc>
                <a:spcBef>
                  <a:spcPct val="0"/>
                </a:spcBef>
              </a:pPr>
              <a:r>
                <a:rPr lang="en-US" sz="1999" spc="-61">
                  <a:solidFill>
                    <a:srgbClr val="FFFFFF"/>
                  </a:solidFill>
                  <a:latin typeface="Arial"/>
                  <a:ea typeface="Arial"/>
                  <a:cs typeface="Arial"/>
                  <a:sym typeface="Arial"/>
                </a:rPr>
                <a:t>1914</a:t>
              </a:r>
            </a:p>
          </p:txBody>
        </p:sp>
      </p:grpSp>
      <p:grpSp>
        <p:nvGrpSpPr>
          <p:cNvPr name="Group 14" id="14"/>
          <p:cNvGrpSpPr/>
          <p:nvPr/>
        </p:nvGrpSpPr>
        <p:grpSpPr>
          <a:xfrm rot="0">
            <a:off x="6023075" y="4670803"/>
            <a:ext cx="2319349" cy="1048606"/>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85725"/>
              <a:ext cx="644892"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ea typeface="Arial"/>
                  <a:cs typeface="Arial"/>
                  <a:sym typeface="Arial"/>
                </a:rPr>
                <a:t>1915</a:t>
              </a:r>
            </a:p>
          </p:txBody>
        </p:sp>
      </p:grpSp>
      <p:sp>
        <p:nvSpPr>
          <p:cNvPr name="AutoShape 17" id="17"/>
          <p:cNvSpPr/>
          <p:nvPr/>
        </p:nvSpPr>
        <p:spPr>
          <a:xfrm flipV="true">
            <a:off x="3157173" y="5926358"/>
            <a:ext cx="0" cy="2464408"/>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8026808" y="4670803"/>
            <a:ext cx="2347254" cy="1048606"/>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85725"/>
              <a:ext cx="655707"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ea typeface="Arial"/>
                  <a:cs typeface="Arial"/>
                  <a:sym typeface="Arial"/>
                </a:rPr>
                <a:t>1916</a:t>
              </a:r>
            </a:p>
          </p:txBody>
        </p:sp>
      </p:grpSp>
      <p:grpSp>
        <p:nvGrpSpPr>
          <p:cNvPr name="Group 21" id="21"/>
          <p:cNvGrpSpPr/>
          <p:nvPr/>
        </p:nvGrpSpPr>
        <p:grpSpPr>
          <a:xfrm rot="0">
            <a:off x="10065949" y="4670803"/>
            <a:ext cx="2236074" cy="1048606"/>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85725"/>
              <a:ext cx="612618"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ea typeface="Arial"/>
                  <a:cs typeface="Arial"/>
                  <a:sym typeface="Arial"/>
                </a:rPr>
                <a:t>1917</a:t>
              </a:r>
            </a:p>
          </p:txBody>
        </p:sp>
      </p:grpSp>
      <p:grpSp>
        <p:nvGrpSpPr>
          <p:cNvPr name="Group 24" id="24"/>
          <p:cNvGrpSpPr/>
          <p:nvPr/>
        </p:nvGrpSpPr>
        <p:grpSpPr>
          <a:xfrm rot="0">
            <a:off x="12035525" y="4670803"/>
            <a:ext cx="2319349" cy="1048606"/>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85725"/>
              <a:ext cx="644892"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ea typeface="Arial"/>
                  <a:cs typeface="Arial"/>
                  <a:sym typeface="Arial"/>
                </a:rPr>
                <a:t>1918</a:t>
              </a:r>
            </a:p>
          </p:txBody>
        </p:sp>
      </p:grpSp>
      <p:grpSp>
        <p:nvGrpSpPr>
          <p:cNvPr name="Group 27" id="27"/>
          <p:cNvGrpSpPr/>
          <p:nvPr/>
        </p:nvGrpSpPr>
        <p:grpSpPr>
          <a:xfrm rot="0">
            <a:off x="14042864" y="4670803"/>
            <a:ext cx="2347254" cy="1048606"/>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85725"/>
              <a:ext cx="655707" cy="492125"/>
            </a:xfrm>
            <a:prstGeom prst="rect">
              <a:avLst/>
            </a:prstGeom>
          </p:spPr>
          <p:txBody>
            <a:bodyPr anchor="ctr" rtlCol="false" tIns="17847" lIns="17847" bIns="17847" rIns="17847"/>
            <a:lstStyle/>
            <a:p>
              <a:pPr algn="ctr">
                <a:lnSpc>
                  <a:spcPts val="3079"/>
                </a:lnSpc>
                <a:spcBef>
                  <a:spcPct val="0"/>
                </a:spcBef>
              </a:pPr>
              <a:r>
                <a:rPr lang="en-US" sz="2199" spc="-68">
                  <a:solidFill>
                    <a:srgbClr val="FFFFFF"/>
                  </a:solidFill>
                  <a:latin typeface="Arial"/>
                  <a:ea typeface="Arial"/>
                  <a:cs typeface="Arial"/>
                  <a:sym typeface="Arial"/>
                </a:rPr>
                <a:t>1919</a:t>
              </a:r>
            </a:p>
          </p:txBody>
        </p:sp>
      </p:grpSp>
      <p:grpSp>
        <p:nvGrpSpPr>
          <p:cNvPr name="Group 30" id="30"/>
          <p:cNvGrpSpPr/>
          <p:nvPr/>
        </p:nvGrpSpPr>
        <p:grpSpPr>
          <a:xfrm rot="0">
            <a:off x="1683544" y="7292805"/>
            <a:ext cx="3008880" cy="1368604"/>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2" id="32"/>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33" id="33"/>
          <p:cNvSpPr/>
          <p:nvPr/>
        </p:nvSpPr>
        <p:spPr>
          <a:xfrm flipV="true">
            <a:off x="7025293" y="5926358"/>
            <a:ext cx="0" cy="2464408"/>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5528556" y="7292805"/>
            <a:ext cx="3008880" cy="1368604"/>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6" id="36"/>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37" id="37"/>
          <p:cNvSpPr/>
          <p:nvPr/>
        </p:nvSpPr>
        <p:spPr>
          <a:xfrm flipV="true">
            <a:off x="11208765" y="5925279"/>
            <a:ext cx="0" cy="2464408"/>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9754075" y="7291727"/>
            <a:ext cx="3008880" cy="1368604"/>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0" id="40"/>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41" id="41"/>
          <p:cNvSpPr/>
          <p:nvPr/>
        </p:nvSpPr>
        <p:spPr>
          <a:xfrm flipV="true">
            <a:off x="15208788" y="5924201"/>
            <a:ext cx="0" cy="2464408"/>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3712051" y="7290649"/>
            <a:ext cx="3008880" cy="1368604"/>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4" id="44"/>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45" id="45"/>
          <p:cNvSpPr/>
          <p:nvPr/>
        </p:nvSpPr>
        <p:spPr>
          <a:xfrm flipV="true">
            <a:off x="5163832" y="2010244"/>
            <a:ext cx="0" cy="2464408"/>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3667095" y="1726552"/>
            <a:ext cx="3008880" cy="1368604"/>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8" id="48"/>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49" id="49"/>
          <p:cNvSpPr/>
          <p:nvPr/>
        </p:nvSpPr>
        <p:spPr>
          <a:xfrm flipV="true">
            <a:off x="9192733" y="2010244"/>
            <a:ext cx="0" cy="2464408"/>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7695995" y="1726552"/>
            <a:ext cx="3008880" cy="1368604"/>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2" id="52"/>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sp>
        <p:nvSpPr>
          <p:cNvPr name="AutoShape 53" id="53"/>
          <p:cNvSpPr/>
          <p:nvPr/>
        </p:nvSpPr>
        <p:spPr>
          <a:xfrm flipV="true">
            <a:off x="13187497" y="2004798"/>
            <a:ext cx="0" cy="2464408"/>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1690760" y="1721107"/>
            <a:ext cx="3008880" cy="1368604"/>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6" id="56"/>
            <p:cNvSpPr txBox="true"/>
            <p:nvPr/>
          </p:nvSpPr>
          <p:spPr>
            <a:xfrm>
              <a:off x="0" y="-28575"/>
              <a:ext cx="689010" cy="341975"/>
            </a:xfrm>
            <a:prstGeom prst="rect">
              <a:avLst/>
            </a:prstGeom>
          </p:spPr>
          <p:txBody>
            <a:bodyPr anchor="ctr" rtlCol="false" tIns="71386" lIns="71386" bIns="71386" rIns="71386"/>
            <a:lstStyle/>
            <a:p>
              <a:pPr algn="ctr">
                <a:lnSpc>
                  <a:spcPts val="1960"/>
                </a:lnSpc>
                <a:spcBef>
                  <a:spcPct val="0"/>
                </a:spcBef>
              </a:pPr>
            </a:p>
          </p:txBody>
        </p:sp>
      </p:grpSp>
      <p:grpSp>
        <p:nvGrpSpPr>
          <p:cNvPr name="Group 57" id="57"/>
          <p:cNvGrpSpPr/>
          <p:nvPr/>
        </p:nvGrpSpPr>
        <p:grpSpPr>
          <a:xfrm rot="0">
            <a:off x="7318616" y="669040"/>
            <a:ext cx="3618962" cy="580902"/>
            <a:chOff x="0" y="0"/>
            <a:chExt cx="953826" cy="153105"/>
          </a:xfrm>
        </p:grpSpPr>
        <p:sp>
          <p:nvSpPr>
            <p:cNvPr name="Freeform 58" id="58"/>
            <p:cNvSpPr/>
            <p:nvPr/>
          </p:nvSpPr>
          <p:spPr>
            <a:xfrm flipH="false" flipV="false" rot="0">
              <a:off x="0" y="0"/>
              <a:ext cx="953826" cy="153105"/>
            </a:xfrm>
            <a:custGeom>
              <a:avLst/>
              <a:gdLst/>
              <a:ahLst/>
              <a:cxnLst/>
              <a:rect r="r" b="b" t="t" l="l"/>
              <a:pathLst>
                <a:path h="153105" w="953826">
                  <a:moveTo>
                    <a:pt x="12836" y="0"/>
                  </a:moveTo>
                  <a:lnTo>
                    <a:pt x="940991" y="0"/>
                  </a:lnTo>
                  <a:cubicBezTo>
                    <a:pt x="948080" y="0"/>
                    <a:pt x="953826" y="5747"/>
                    <a:pt x="953826" y="12836"/>
                  </a:cubicBezTo>
                  <a:lnTo>
                    <a:pt x="953826" y="140269"/>
                  </a:lnTo>
                  <a:cubicBezTo>
                    <a:pt x="953826" y="147358"/>
                    <a:pt x="948080" y="153105"/>
                    <a:pt x="940991" y="153105"/>
                  </a:cubicBezTo>
                  <a:lnTo>
                    <a:pt x="12836" y="153105"/>
                  </a:lnTo>
                  <a:cubicBezTo>
                    <a:pt x="5747" y="153105"/>
                    <a:pt x="0" y="147358"/>
                    <a:pt x="0" y="140269"/>
                  </a:cubicBezTo>
                  <a:lnTo>
                    <a:pt x="0" y="12836"/>
                  </a:lnTo>
                  <a:cubicBezTo>
                    <a:pt x="0" y="5747"/>
                    <a:pt x="5747" y="0"/>
                    <a:pt x="12836" y="0"/>
                  </a:cubicBezTo>
                  <a:close/>
                </a:path>
              </a:pathLst>
            </a:custGeom>
            <a:solidFill>
              <a:srgbClr val="363371"/>
            </a:solidFill>
          </p:spPr>
        </p:sp>
        <p:sp>
          <p:nvSpPr>
            <p:cNvPr name="TextBox 59" id="59"/>
            <p:cNvSpPr txBox="true"/>
            <p:nvPr/>
          </p:nvSpPr>
          <p:spPr>
            <a:xfrm>
              <a:off x="0" y="-95250"/>
              <a:ext cx="953826" cy="248355"/>
            </a:xfrm>
            <a:prstGeom prst="rect">
              <a:avLst/>
            </a:prstGeom>
          </p:spPr>
          <p:txBody>
            <a:bodyPr anchor="ctr" rtlCol="false" tIns="71386" lIns="71386" bIns="71386" rIns="71386"/>
            <a:lstStyle/>
            <a:p>
              <a:pPr algn="ctr">
                <a:lnSpc>
                  <a:spcPts val="3551"/>
                </a:lnSpc>
              </a:pPr>
              <a:r>
                <a:rPr lang="en-US" sz="2573" spc="252">
                  <a:solidFill>
                    <a:srgbClr val="FFFFFF"/>
                  </a:solidFill>
                  <a:latin typeface="Arial"/>
                  <a:ea typeface="Arial"/>
                  <a:cs typeface="Arial"/>
                  <a:sym typeface="Arial"/>
                </a:rPr>
                <a:t>WORLD WAR I</a:t>
              </a:r>
            </a:p>
          </p:txBody>
        </p:sp>
      </p:grpSp>
      <p:sp>
        <p:nvSpPr>
          <p:cNvPr name="Freeform 60" id="60"/>
          <p:cNvSpPr/>
          <p:nvPr/>
        </p:nvSpPr>
        <p:spPr>
          <a:xfrm flipH="false" flipV="false" rot="0">
            <a:off x="12661979" y="109632"/>
            <a:ext cx="3322962" cy="1786092"/>
          </a:xfrm>
          <a:custGeom>
            <a:avLst/>
            <a:gdLst/>
            <a:ahLst/>
            <a:cxnLst/>
            <a:rect r="r" b="b" t="t" l="l"/>
            <a:pathLst>
              <a:path h="1786092" w="3322962">
                <a:moveTo>
                  <a:pt x="0" y="0"/>
                </a:moveTo>
                <a:lnTo>
                  <a:pt x="3322962" y="0"/>
                </a:lnTo>
                <a:lnTo>
                  <a:pt x="3322962" y="1786092"/>
                </a:lnTo>
                <a:lnTo>
                  <a:pt x="0" y="17860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402022" y="7289"/>
            <a:ext cx="686918" cy="1888436"/>
          </a:xfrm>
          <a:custGeom>
            <a:avLst/>
            <a:gdLst/>
            <a:ahLst/>
            <a:cxnLst/>
            <a:rect r="r" b="b" t="t" l="l"/>
            <a:pathLst>
              <a:path h="1888436" w="686918">
                <a:moveTo>
                  <a:pt x="0" y="0"/>
                </a:moveTo>
                <a:lnTo>
                  <a:pt x="686919" y="0"/>
                </a:lnTo>
                <a:lnTo>
                  <a:pt x="686919" y="1888435"/>
                </a:lnTo>
                <a:lnTo>
                  <a:pt x="0" y="18884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15840976" y="841905"/>
            <a:ext cx="1098284" cy="3586235"/>
          </a:xfrm>
          <a:custGeom>
            <a:avLst/>
            <a:gdLst/>
            <a:ahLst/>
            <a:cxnLst/>
            <a:rect r="r" b="b" t="t" l="l"/>
            <a:pathLst>
              <a:path h="3586235" w="1098284">
                <a:moveTo>
                  <a:pt x="0" y="0"/>
                </a:moveTo>
                <a:lnTo>
                  <a:pt x="1098284" y="0"/>
                </a:lnTo>
                <a:lnTo>
                  <a:pt x="1098284" y="3586235"/>
                </a:lnTo>
                <a:lnTo>
                  <a:pt x="0" y="3586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10860880" y="1726552"/>
            <a:ext cx="797915" cy="2849696"/>
          </a:xfrm>
          <a:custGeom>
            <a:avLst/>
            <a:gdLst/>
            <a:ahLst/>
            <a:cxnLst/>
            <a:rect r="r" b="b" t="t" l="l"/>
            <a:pathLst>
              <a:path h="2849696" w="797915">
                <a:moveTo>
                  <a:pt x="0" y="0"/>
                </a:moveTo>
                <a:lnTo>
                  <a:pt x="797915" y="0"/>
                </a:lnTo>
                <a:lnTo>
                  <a:pt x="797915" y="2849697"/>
                </a:lnTo>
                <a:lnTo>
                  <a:pt x="0" y="28496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6675975" y="1832267"/>
            <a:ext cx="1020020" cy="2607079"/>
          </a:xfrm>
          <a:custGeom>
            <a:avLst/>
            <a:gdLst/>
            <a:ahLst/>
            <a:cxnLst/>
            <a:rect r="r" b="b" t="t" l="l"/>
            <a:pathLst>
              <a:path h="2607079" w="1020020">
                <a:moveTo>
                  <a:pt x="0" y="0"/>
                </a:moveTo>
                <a:lnTo>
                  <a:pt x="1020020" y="0"/>
                </a:lnTo>
                <a:lnTo>
                  <a:pt x="1020020" y="2607079"/>
                </a:lnTo>
                <a:lnTo>
                  <a:pt x="0" y="260707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8531293" y="7156405"/>
            <a:ext cx="1185713" cy="3130595"/>
          </a:xfrm>
          <a:custGeom>
            <a:avLst/>
            <a:gdLst/>
            <a:ahLst/>
            <a:cxnLst/>
            <a:rect r="r" b="b" t="t" l="l"/>
            <a:pathLst>
              <a:path h="3130595" w="1185713">
                <a:moveTo>
                  <a:pt x="0" y="0"/>
                </a:moveTo>
                <a:lnTo>
                  <a:pt x="1185713" y="0"/>
                </a:lnTo>
                <a:lnTo>
                  <a:pt x="1185713" y="3130595"/>
                </a:lnTo>
                <a:lnTo>
                  <a:pt x="0" y="31305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12789095" y="8151307"/>
            <a:ext cx="922955" cy="2097626"/>
          </a:xfrm>
          <a:custGeom>
            <a:avLst/>
            <a:gdLst/>
            <a:ahLst/>
            <a:cxnLst/>
            <a:rect r="r" b="b" t="t" l="l"/>
            <a:pathLst>
              <a:path h="2097626" w="922955">
                <a:moveTo>
                  <a:pt x="0" y="0"/>
                </a:moveTo>
                <a:lnTo>
                  <a:pt x="922956" y="0"/>
                </a:lnTo>
                <a:lnTo>
                  <a:pt x="922956" y="2097626"/>
                </a:lnTo>
                <a:lnTo>
                  <a:pt x="0" y="209762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1247489" y="8659253"/>
            <a:ext cx="3640313" cy="1615389"/>
          </a:xfrm>
          <a:custGeom>
            <a:avLst/>
            <a:gdLst/>
            <a:ahLst/>
            <a:cxnLst/>
            <a:rect r="r" b="b" t="t" l="l"/>
            <a:pathLst>
              <a:path h="1615389" w="3640313">
                <a:moveTo>
                  <a:pt x="0" y="0"/>
                </a:moveTo>
                <a:lnTo>
                  <a:pt x="3640313" y="0"/>
                </a:lnTo>
                <a:lnTo>
                  <a:pt x="3640313" y="1615388"/>
                </a:lnTo>
                <a:lnTo>
                  <a:pt x="0" y="161538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506058" y="1801840"/>
            <a:ext cx="1022204" cy="2228237"/>
          </a:xfrm>
          <a:custGeom>
            <a:avLst/>
            <a:gdLst/>
            <a:ahLst/>
            <a:cxnLst/>
            <a:rect r="r" b="b" t="t" l="l"/>
            <a:pathLst>
              <a:path h="2228237" w="1022204">
                <a:moveTo>
                  <a:pt x="0" y="0"/>
                </a:moveTo>
                <a:lnTo>
                  <a:pt x="1022204" y="0"/>
                </a:lnTo>
                <a:lnTo>
                  <a:pt x="1022204" y="2228236"/>
                </a:lnTo>
                <a:lnTo>
                  <a:pt x="0" y="222823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4531352" y="5721565"/>
            <a:ext cx="1280561" cy="1571240"/>
          </a:xfrm>
          <a:custGeom>
            <a:avLst/>
            <a:gdLst/>
            <a:ahLst/>
            <a:cxnLst/>
            <a:rect r="r" b="b" t="t" l="l"/>
            <a:pathLst>
              <a:path h="1571240" w="1280561">
                <a:moveTo>
                  <a:pt x="0" y="0"/>
                </a:moveTo>
                <a:lnTo>
                  <a:pt x="1280561" y="0"/>
                </a:lnTo>
                <a:lnTo>
                  <a:pt x="1280561" y="1571240"/>
                </a:lnTo>
                <a:lnTo>
                  <a:pt x="0" y="157124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70" id="70"/>
          <p:cNvSpPr txBox="true"/>
          <p:nvPr/>
        </p:nvSpPr>
        <p:spPr>
          <a:xfrm rot="0">
            <a:off x="3808061" y="1775109"/>
            <a:ext cx="2711543" cy="1270624"/>
          </a:xfrm>
          <a:prstGeom prst="rect">
            <a:avLst/>
          </a:prstGeom>
        </p:spPr>
        <p:txBody>
          <a:bodyPr anchor="t" rtlCol="false" tIns="0" lIns="0" bIns="0" rIns="0">
            <a:spAutoFit/>
          </a:bodyPr>
          <a:lstStyle/>
          <a:p>
            <a:pPr algn="ctr" marL="0" indent="0" lvl="0">
              <a:lnSpc>
                <a:spcPts val="2090"/>
              </a:lnSpc>
              <a:spcBef>
                <a:spcPct val="0"/>
              </a:spcBef>
            </a:pPr>
            <a:r>
              <a:rPr lang="en-US" sz="1515" spc="148">
                <a:solidFill>
                  <a:srgbClr val="000000"/>
                </a:solidFill>
                <a:latin typeface="Raleway"/>
                <a:ea typeface="Raleway"/>
                <a:cs typeface="Raleway"/>
                <a:sym typeface="Raleway"/>
              </a:rPr>
              <a:t>The</a:t>
            </a:r>
            <a:r>
              <a:rPr lang="en-US" sz="1515" spc="148">
                <a:solidFill>
                  <a:srgbClr val="363371"/>
                </a:solidFill>
                <a:latin typeface="Raleway"/>
                <a:ea typeface="Raleway"/>
                <a:cs typeface="Raleway"/>
                <a:sym typeface="Raleway"/>
              </a:rPr>
              <a:t> </a:t>
            </a:r>
            <a:r>
              <a:rPr lang="en-US" b="true" sz="1515" spc="148">
                <a:solidFill>
                  <a:srgbClr val="363371"/>
                </a:solidFill>
                <a:latin typeface="Raleway Bold"/>
                <a:ea typeface="Raleway Bold"/>
                <a:cs typeface="Raleway Bold"/>
                <a:sym typeface="Raleway Bold"/>
              </a:rPr>
              <a:t>allies of Austria-Hungary </a:t>
            </a:r>
            <a:r>
              <a:rPr lang="en-US" sz="1515" spc="148">
                <a:solidFill>
                  <a:srgbClr val="000000"/>
                </a:solidFill>
                <a:latin typeface="Raleway"/>
                <a:ea typeface="Raleway"/>
                <a:cs typeface="Raleway"/>
                <a:sym typeface="Raleway"/>
              </a:rPr>
              <a:t>and </a:t>
            </a:r>
            <a:r>
              <a:rPr lang="en-US" b="true" sz="1515" spc="148">
                <a:solidFill>
                  <a:srgbClr val="363371"/>
                </a:solidFill>
                <a:latin typeface="Raleway Bold"/>
                <a:ea typeface="Raleway Bold"/>
                <a:cs typeface="Raleway Bold"/>
                <a:sym typeface="Raleway Bold"/>
              </a:rPr>
              <a:t>Serbia </a:t>
            </a:r>
            <a:r>
              <a:rPr lang="en-US" sz="1515" spc="148">
                <a:solidFill>
                  <a:srgbClr val="000000"/>
                </a:solidFill>
                <a:latin typeface="Raleway"/>
                <a:ea typeface="Raleway"/>
                <a:cs typeface="Raleway"/>
                <a:sym typeface="Raleway"/>
              </a:rPr>
              <a:t>declare </a:t>
            </a:r>
            <a:r>
              <a:rPr lang="en-US" b="true" sz="1515" spc="148">
                <a:solidFill>
                  <a:srgbClr val="363371"/>
                </a:solidFill>
                <a:latin typeface="Raleway Bold"/>
                <a:ea typeface="Raleway Bold"/>
                <a:cs typeface="Raleway Bold"/>
                <a:sym typeface="Raleway Bold"/>
              </a:rPr>
              <a:t>war </a:t>
            </a:r>
            <a:r>
              <a:rPr lang="en-US" sz="1515" spc="148">
                <a:solidFill>
                  <a:srgbClr val="000000"/>
                </a:solidFill>
                <a:latin typeface="Raleway"/>
                <a:ea typeface="Raleway"/>
                <a:cs typeface="Raleway"/>
                <a:sym typeface="Raleway"/>
              </a:rPr>
              <a:t>on each other, throwing Europe into the "</a:t>
            </a:r>
            <a:r>
              <a:rPr lang="en-US" b="true" sz="1515" spc="148">
                <a:solidFill>
                  <a:srgbClr val="363371"/>
                </a:solidFill>
                <a:latin typeface="Raleway Bold"/>
                <a:ea typeface="Raleway Bold"/>
                <a:cs typeface="Raleway Bold"/>
                <a:sym typeface="Raleway Bold"/>
              </a:rPr>
              <a:t>Great War</a:t>
            </a:r>
            <a:r>
              <a:rPr lang="en-US" sz="1515" spc="148">
                <a:solidFill>
                  <a:srgbClr val="000000"/>
                </a:solidFill>
                <a:latin typeface="Raleway"/>
                <a:ea typeface="Raleway"/>
                <a:cs typeface="Raleway"/>
                <a:sym typeface="Raleway"/>
              </a:rPr>
              <a:t>".</a:t>
            </a:r>
          </a:p>
        </p:txBody>
      </p:sp>
      <p:sp>
        <p:nvSpPr>
          <p:cNvPr name="TextBox 71" id="71"/>
          <p:cNvSpPr txBox="true"/>
          <p:nvPr/>
        </p:nvSpPr>
        <p:spPr>
          <a:xfrm rot="0">
            <a:off x="7844664" y="1816255"/>
            <a:ext cx="2711543" cy="1197109"/>
          </a:xfrm>
          <a:prstGeom prst="rect">
            <a:avLst/>
          </a:prstGeom>
        </p:spPr>
        <p:txBody>
          <a:bodyPr anchor="t" rtlCol="false" tIns="0" lIns="0" bIns="0" rIns="0">
            <a:spAutoFit/>
          </a:bodyPr>
          <a:lstStyle/>
          <a:p>
            <a:pPr algn="ctr" marL="0" indent="0" lvl="0">
              <a:lnSpc>
                <a:spcPts val="2412"/>
              </a:lnSpc>
              <a:spcBef>
                <a:spcPct val="0"/>
              </a:spcBef>
            </a:pPr>
            <a:r>
              <a:rPr lang="en-US" sz="1748" spc="171">
                <a:solidFill>
                  <a:srgbClr val="000000"/>
                </a:solidFill>
                <a:latin typeface="Raleway"/>
                <a:ea typeface="Raleway"/>
                <a:cs typeface="Raleway"/>
                <a:sym typeface="Raleway"/>
              </a:rPr>
              <a:t>The </a:t>
            </a:r>
            <a:r>
              <a:rPr lang="en-US" b="true" sz="1748" spc="171">
                <a:solidFill>
                  <a:srgbClr val="363371"/>
                </a:solidFill>
                <a:latin typeface="Raleway Bold"/>
                <a:ea typeface="Raleway Bold"/>
                <a:cs typeface="Raleway Bold"/>
                <a:sym typeface="Raleway Bold"/>
              </a:rPr>
              <a:t>Battle of the Somme</a:t>
            </a:r>
            <a:r>
              <a:rPr lang="en-US" sz="1748" spc="171">
                <a:solidFill>
                  <a:srgbClr val="000000"/>
                </a:solidFill>
                <a:latin typeface="Raleway"/>
                <a:ea typeface="Raleway"/>
                <a:cs typeface="Raleway"/>
                <a:sym typeface="Raleway"/>
              </a:rPr>
              <a:t>: the deadliest battle of the war with almost 1 million dead.</a:t>
            </a:r>
          </a:p>
        </p:txBody>
      </p:sp>
      <p:sp>
        <p:nvSpPr>
          <p:cNvPr name="TextBox 72" id="72"/>
          <p:cNvSpPr txBox="true"/>
          <p:nvPr/>
        </p:nvSpPr>
        <p:spPr>
          <a:xfrm rot="0">
            <a:off x="11824023" y="1843339"/>
            <a:ext cx="2711543" cy="1163560"/>
          </a:xfrm>
          <a:prstGeom prst="rect">
            <a:avLst/>
          </a:prstGeom>
        </p:spPr>
        <p:txBody>
          <a:bodyPr anchor="t" rtlCol="false" tIns="0" lIns="0" bIns="0" rIns="0">
            <a:spAutoFit/>
          </a:bodyPr>
          <a:lstStyle/>
          <a:p>
            <a:pPr algn="ctr" marL="0" indent="0" lvl="0">
              <a:lnSpc>
                <a:spcPts val="2332"/>
              </a:lnSpc>
              <a:spcBef>
                <a:spcPct val="0"/>
              </a:spcBef>
            </a:pPr>
            <a:r>
              <a:rPr lang="en-US" sz="1690" spc="165">
                <a:solidFill>
                  <a:srgbClr val="000000"/>
                </a:solidFill>
                <a:latin typeface="Raleway"/>
                <a:ea typeface="Raleway"/>
                <a:cs typeface="Raleway"/>
                <a:sym typeface="Raleway"/>
              </a:rPr>
              <a:t>War comes to an end on the 11th November: </a:t>
            </a:r>
            <a:r>
              <a:rPr lang="en-US" b="true" sz="1690" spc="165">
                <a:solidFill>
                  <a:srgbClr val="363371"/>
                </a:solidFill>
                <a:latin typeface="Raleway Bold"/>
                <a:ea typeface="Raleway Bold"/>
                <a:cs typeface="Raleway Bold"/>
                <a:sym typeface="Raleway Bold"/>
              </a:rPr>
              <a:t>Germany surrenders</a:t>
            </a:r>
            <a:r>
              <a:rPr lang="en-US" b="true" sz="1690" spc="165">
                <a:solidFill>
                  <a:srgbClr val="000000"/>
                </a:solidFill>
                <a:latin typeface="Raleway Bold"/>
                <a:ea typeface="Raleway Bold"/>
                <a:cs typeface="Raleway Bold"/>
                <a:sym typeface="Raleway Bold"/>
              </a:rPr>
              <a:t> </a:t>
            </a:r>
            <a:r>
              <a:rPr lang="en-US" sz="1690" spc="165">
                <a:solidFill>
                  <a:srgbClr val="000000"/>
                </a:solidFill>
                <a:latin typeface="Raleway"/>
                <a:ea typeface="Raleway"/>
                <a:cs typeface="Raleway"/>
                <a:sym typeface="Raleway"/>
              </a:rPr>
              <a:t>to the Entente.</a:t>
            </a:r>
          </a:p>
        </p:txBody>
      </p:sp>
      <p:sp>
        <p:nvSpPr>
          <p:cNvPr name="TextBox 73" id="73"/>
          <p:cNvSpPr txBox="true"/>
          <p:nvPr/>
        </p:nvSpPr>
        <p:spPr>
          <a:xfrm rot="0">
            <a:off x="1806953" y="7333396"/>
            <a:ext cx="2711543" cy="1217781"/>
          </a:xfrm>
          <a:prstGeom prst="rect">
            <a:avLst/>
          </a:prstGeom>
        </p:spPr>
        <p:txBody>
          <a:bodyPr anchor="t" rtlCol="false" tIns="0" lIns="0" bIns="0" rIns="0">
            <a:spAutoFit/>
          </a:bodyPr>
          <a:lstStyle/>
          <a:p>
            <a:pPr algn="ctr" marL="0" indent="0" lvl="0">
              <a:lnSpc>
                <a:spcPts val="1930"/>
              </a:lnSpc>
              <a:spcBef>
                <a:spcPct val="0"/>
              </a:spcBef>
            </a:pPr>
            <a:r>
              <a:rPr lang="en-US" sz="1398" spc="137">
                <a:solidFill>
                  <a:srgbClr val="000000"/>
                </a:solidFill>
                <a:latin typeface="Raleway"/>
                <a:ea typeface="Raleway"/>
                <a:cs typeface="Raleway"/>
                <a:sym typeface="Raleway"/>
              </a:rPr>
              <a:t>The </a:t>
            </a:r>
            <a:r>
              <a:rPr lang="en-US" b="true" sz="1398" spc="137">
                <a:solidFill>
                  <a:srgbClr val="363371"/>
                </a:solidFill>
                <a:latin typeface="Raleway Bold"/>
                <a:ea typeface="Raleway Bold"/>
                <a:cs typeface="Raleway Bold"/>
                <a:sym typeface="Raleway Bold"/>
              </a:rPr>
              <a:t>assassination of Archduke Franz Ferdinand</a:t>
            </a:r>
            <a:r>
              <a:rPr lang="en-US" b="true" sz="1398" spc="137">
                <a:solidFill>
                  <a:srgbClr val="000000"/>
                </a:solidFill>
                <a:latin typeface="Raleway Bold"/>
                <a:ea typeface="Raleway Bold"/>
                <a:cs typeface="Raleway Bold"/>
                <a:sym typeface="Raleway Bold"/>
              </a:rPr>
              <a:t> </a:t>
            </a:r>
            <a:r>
              <a:rPr lang="en-US" sz="1398" spc="137">
                <a:solidFill>
                  <a:srgbClr val="000000"/>
                </a:solidFill>
                <a:latin typeface="Raleway"/>
                <a:ea typeface="Raleway"/>
                <a:cs typeface="Raleway"/>
                <a:sym typeface="Raleway"/>
              </a:rPr>
              <a:t>and his wife leads to war between </a:t>
            </a:r>
            <a:r>
              <a:rPr lang="en-US" b="true" sz="1398" spc="137">
                <a:solidFill>
                  <a:srgbClr val="363371"/>
                </a:solidFill>
                <a:latin typeface="Raleway Bold"/>
                <a:ea typeface="Raleway Bold"/>
                <a:cs typeface="Raleway Bold"/>
                <a:sym typeface="Raleway Bold"/>
              </a:rPr>
              <a:t>Austria-Hungary</a:t>
            </a:r>
            <a:r>
              <a:rPr lang="en-US" b="true" sz="1398" spc="137">
                <a:solidFill>
                  <a:srgbClr val="000000"/>
                </a:solidFill>
                <a:latin typeface="Raleway Bold"/>
                <a:ea typeface="Raleway Bold"/>
                <a:cs typeface="Raleway Bold"/>
                <a:sym typeface="Raleway Bold"/>
              </a:rPr>
              <a:t> </a:t>
            </a:r>
            <a:r>
              <a:rPr lang="en-US" sz="1398" spc="137">
                <a:solidFill>
                  <a:srgbClr val="000000"/>
                </a:solidFill>
                <a:latin typeface="Raleway"/>
                <a:ea typeface="Raleway"/>
                <a:cs typeface="Raleway"/>
                <a:sym typeface="Raleway"/>
              </a:rPr>
              <a:t>and </a:t>
            </a:r>
            <a:r>
              <a:rPr lang="en-US" b="true" sz="1398" spc="137">
                <a:solidFill>
                  <a:srgbClr val="363371"/>
                </a:solidFill>
                <a:latin typeface="Raleway Bold"/>
                <a:ea typeface="Raleway Bold"/>
                <a:cs typeface="Raleway Bold"/>
                <a:sym typeface="Raleway Bold"/>
              </a:rPr>
              <a:t>Serbia</a:t>
            </a:r>
            <a:r>
              <a:rPr lang="en-US" b="true" sz="1398" spc="137">
                <a:solidFill>
                  <a:srgbClr val="000000"/>
                </a:solidFill>
                <a:latin typeface="Raleway Bold"/>
                <a:ea typeface="Raleway Bold"/>
                <a:cs typeface="Raleway Bold"/>
                <a:sym typeface="Raleway Bold"/>
              </a:rPr>
              <a:t>.</a:t>
            </a:r>
          </a:p>
        </p:txBody>
      </p:sp>
      <p:sp>
        <p:nvSpPr>
          <p:cNvPr name="TextBox 74" id="74"/>
          <p:cNvSpPr txBox="true"/>
          <p:nvPr/>
        </p:nvSpPr>
        <p:spPr>
          <a:xfrm rot="0">
            <a:off x="5677224" y="7279439"/>
            <a:ext cx="2711543" cy="1389441"/>
          </a:xfrm>
          <a:prstGeom prst="rect">
            <a:avLst/>
          </a:prstGeom>
        </p:spPr>
        <p:txBody>
          <a:bodyPr anchor="t" rtlCol="false" tIns="0" lIns="0" bIns="0" rIns="0">
            <a:spAutoFit/>
          </a:bodyPr>
          <a:lstStyle/>
          <a:p>
            <a:pPr algn="ctr" marL="0" indent="0" lvl="0">
              <a:lnSpc>
                <a:spcPts val="2195"/>
              </a:lnSpc>
              <a:spcBef>
                <a:spcPct val="0"/>
              </a:spcBef>
            </a:pPr>
            <a:r>
              <a:rPr lang="en-US" b="true" sz="1590" spc="155">
                <a:solidFill>
                  <a:srgbClr val="363371"/>
                </a:solidFill>
                <a:latin typeface="Raleway Bold"/>
                <a:ea typeface="Raleway Bold"/>
                <a:cs typeface="Raleway Bold"/>
                <a:sym typeface="Raleway Bold"/>
              </a:rPr>
              <a:t>The first use of chemical attacks</a:t>
            </a:r>
            <a:r>
              <a:rPr lang="en-US" sz="1590" spc="155">
                <a:solidFill>
                  <a:srgbClr val="000000"/>
                </a:solidFill>
                <a:latin typeface="Raleway"/>
                <a:ea typeface="Raleway"/>
                <a:cs typeface="Raleway"/>
                <a:sym typeface="Raleway"/>
              </a:rPr>
              <a:t> in war. </a:t>
            </a:r>
            <a:r>
              <a:rPr lang="en-US" b="true" sz="1590" spc="155">
                <a:solidFill>
                  <a:srgbClr val="363371"/>
                </a:solidFill>
                <a:latin typeface="Raleway Bold"/>
                <a:ea typeface="Raleway Bold"/>
                <a:cs typeface="Raleway Bold"/>
                <a:sym typeface="Raleway Bold"/>
              </a:rPr>
              <a:t>Italy </a:t>
            </a:r>
            <a:r>
              <a:rPr lang="en-US" sz="1590" spc="155">
                <a:solidFill>
                  <a:srgbClr val="000000"/>
                </a:solidFill>
                <a:latin typeface="Raleway"/>
                <a:ea typeface="Raleway"/>
                <a:cs typeface="Raleway"/>
                <a:sym typeface="Raleway"/>
              </a:rPr>
              <a:t>enters the war on the side of the </a:t>
            </a:r>
            <a:r>
              <a:rPr lang="en-US" b="true" sz="1590" spc="155">
                <a:solidFill>
                  <a:srgbClr val="363371"/>
                </a:solidFill>
                <a:latin typeface="Raleway Bold"/>
                <a:ea typeface="Raleway Bold"/>
                <a:cs typeface="Raleway Bold"/>
                <a:sym typeface="Raleway Bold"/>
              </a:rPr>
              <a:t>Entente</a:t>
            </a:r>
            <a:r>
              <a:rPr lang="en-US" sz="1590" spc="155">
                <a:solidFill>
                  <a:srgbClr val="000000"/>
                </a:solidFill>
                <a:latin typeface="Raleway"/>
                <a:ea typeface="Raleway"/>
                <a:cs typeface="Raleway"/>
                <a:sym typeface="Raleway"/>
              </a:rPr>
              <a:t>.</a:t>
            </a:r>
          </a:p>
        </p:txBody>
      </p:sp>
      <p:sp>
        <p:nvSpPr>
          <p:cNvPr name="TextBox 75" id="75"/>
          <p:cNvSpPr txBox="true"/>
          <p:nvPr/>
        </p:nvSpPr>
        <p:spPr>
          <a:xfrm rot="0">
            <a:off x="9888825" y="7387617"/>
            <a:ext cx="2711543" cy="1163560"/>
          </a:xfrm>
          <a:prstGeom prst="rect">
            <a:avLst/>
          </a:prstGeom>
        </p:spPr>
        <p:txBody>
          <a:bodyPr anchor="t" rtlCol="false" tIns="0" lIns="0" bIns="0" rIns="0">
            <a:spAutoFit/>
          </a:bodyPr>
          <a:lstStyle/>
          <a:p>
            <a:pPr algn="ctr" marL="0" indent="0" lvl="0">
              <a:lnSpc>
                <a:spcPts val="2332"/>
              </a:lnSpc>
              <a:spcBef>
                <a:spcPct val="0"/>
              </a:spcBef>
            </a:pPr>
            <a:r>
              <a:rPr lang="en-US" sz="1690" spc="165">
                <a:solidFill>
                  <a:srgbClr val="000000"/>
                </a:solidFill>
                <a:latin typeface="Raleway"/>
                <a:ea typeface="Raleway"/>
                <a:cs typeface="Raleway"/>
                <a:sym typeface="Raleway"/>
              </a:rPr>
              <a:t>The </a:t>
            </a:r>
            <a:r>
              <a:rPr lang="en-US" b="true" sz="1690" spc="165">
                <a:solidFill>
                  <a:srgbClr val="363371"/>
                </a:solidFill>
                <a:latin typeface="Raleway Bold"/>
                <a:ea typeface="Raleway Bold"/>
                <a:cs typeface="Raleway Bold"/>
                <a:sym typeface="Raleway Bold"/>
              </a:rPr>
              <a:t>US </a:t>
            </a:r>
            <a:r>
              <a:rPr lang="en-US" sz="1690" spc="165">
                <a:solidFill>
                  <a:srgbClr val="000000"/>
                </a:solidFill>
                <a:latin typeface="Raleway"/>
                <a:ea typeface="Raleway"/>
                <a:cs typeface="Raleway"/>
                <a:sym typeface="Raleway"/>
              </a:rPr>
              <a:t>enters the war: </a:t>
            </a:r>
            <a:r>
              <a:rPr lang="en-US" b="true" sz="1690" spc="165">
                <a:solidFill>
                  <a:srgbClr val="363371"/>
                </a:solidFill>
                <a:latin typeface="Raleway Bold"/>
                <a:ea typeface="Raleway Bold"/>
                <a:cs typeface="Raleway Bold"/>
                <a:sym typeface="Raleway Bold"/>
              </a:rPr>
              <a:t>Russia </a:t>
            </a:r>
            <a:r>
              <a:rPr lang="en-US" sz="1690" spc="165">
                <a:solidFill>
                  <a:srgbClr val="000000"/>
                </a:solidFill>
                <a:latin typeface="Raleway"/>
                <a:ea typeface="Raleway"/>
                <a:cs typeface="Raleway"/>
                <a:sym typeface="Raleway"/>
              </a:rPr>
              <a:t>pulls out from the war due to the </a:t>
            </a:r>
            <a:r>
              <a:rPr lang="en-US" b="true" sz="1690" spc="165">
                <a:solidFill>
                  <a:srgbClr val="363371"/>
                </a:solidFill>
                <a:latin typeface="Raleway Bold"/>
                <a:ea typeface="Raleway Bold"/>
                <a:cs typeface="Raleway Bold"/>
                <a:sym typeface="Raleway Bold"/>
              </a:rPr>
              <a:t>Bolshevik Revolution</a:t>
            </a:r>
            <a:r>
              <a:rPr lang="en-US" sz="1690" spc="165">
                <a:solidFill>
                  <a:srgbClr val="000000"/>
                </a:solidFill>
                <a:latin typeface="Raleway"/>
                <a:ea typeface="Raleway"/>
                <a:cs typeface="Raleway"/>
                <a:sym typeface="Raleway"/>
              </a:rPr>
              <a:t>.</a:t>
            </a:r>
          </a:p>
        </p:txBody>
      </p:sp>
      <p:sp>
        <p:nvSpPr>
          <p:cNvPr name="TextBox 76" id="76"/>
          <p:cNvSpPr txBox="true"/>
          <p:nvPr/>
        </p:nvSpPr>
        <p:spPr>
          <a:xfrm rot="0">
            <a:off x="13901789" y="7412881"/>
            <a:ext cx="2711543" cy="1163560"/>
          </a:xfrm>
          <a:prstGeom prst="rect">
            <a:avLst/>
          </a:prstGeom>
        </p:spPr>
        <p:txBody>
          <a:bodyPr anchor="t" rtlCol="false" tIns="0" lIns="0" bIns="0" rIns="0">
            <a:spAutoFit/>
          </a:bodyPr>
          <a:lstStyle/>
          <a:p>
            <a:pPr algn="ctr" marL="0" indent="0" lvl="0">
              <a:lnSpc>
                <a:spcPts val="2332"/>
              </a:lnSpc>
              <a:spcBef>
                <a:spcPct val="0"/>
              </a:spcBef>
            </a:pPr>
            <a:r>
              <a:rPr lang="en-US" b="true" sz="1690" spc="165">
                <a:solidFill>
                  <a:srgbClr val="363371"/>
                </a:solidFill>
                <a:latin typeface="Raleway Bold"/>
                <a:ea typeface="Raleway Bold"/>
                <a:cs typeface="Raleway Bold"/>
                <a:sym typeface="Raleway Bold"/>
              </a:rPr>
              <a:t>The Treaty of Versailles</a:t>
            </a:r>
            <a:r>
              <a:rPr lang="en-US" b="true" sz="1690" spc="165">
                <a:solidFill>
                  <a:srgbClr val="000000"/>
                </a:solidFill>
                <a:latin typeface="Raleway Bold"/>
                <a:ea typeface="Raleway Bold"/>
                <a:cs typeface="Raleway Bold"/>
                <a:sym typeface="Raleway Bold"/>
              </a:rPr>
              <a:t> </a:t>
            </a:r>
            <a:r>
              <a:rPr lang="en-US" sz="1690" spc="165">
                <a:solidFill>
                  <a:srgbClr val="000000"/>
                </a:solidFill>
                <a:latin typeface="Raleway"/>
                <a:ea typeface="Raleway"/>
                <a:cs typeface="Raleway"/>
                <a:sym typeface="Raleway"/>
              </a:rPr>
              <a:t>signed at the </a:t>
            </a:r>
            <a:r>
              <a:rPr lang="en-US" b="true" sz="1690" spc="165">
                <a:solidFill>
                  <a:srgbClr val="363371"/>
                </a:solidFill>
                <a:latin typeface="Raleway Bold"/>
                <a:ea typeface="Raleway Bold"/>
                <a:cs typeface="Raleway Bold"/>
                <a:sym typeface="Raleway Bold"/>
              </a:rPr>
              <a:t>Paris Peace Conference</a:t>
            </a:r>
          </a:p>
        </p:txBody>
      </p:sp>
      <p:sp>
        <p:nvSpPr>
          <p:cNvPr name="Freeform 77" id="77"/>
          <p:cNvSpPr/>
          <p:nvPr/>
        </p:nvSpPr>
        <p:spPr>
          <a:xfrm flipH="false" flipV="false" rot="0">
            <a:off x="4126390" y="321644"/>
            <a:ext cx="2368814" cy="1362068"/>
          </a:xfrm>
          <a:custGeom>
            <a:avLst/>
            <a:gdLst/>
            <a:ahLst/>
            <a:cxnLst/>
            <a:rect r="r" b="b" t="t" l="l"/>
            <a:pathLst>
              <a:path h="1362068" w="2368814">
                <a:moveTo>
                  <a:pt x="0" y="0"/>
                </a:moveTo>
                <a:lnTo>
                  <a:pt x="2368814" y="0"/>
                </a:lnTo>
                <a:lnTo>
                  <a:pt x="2368814" y="1362068"/>
                </a:lnTo>
                <a:lnTo>
                  <a:pt x="0" y="136206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8" id="78"/>
          <p:cNvSpPr/>
          <p:nvPr/>
        </p:nvSpPr>
        <p:spPr>
          <a:xfrm flipH="false" flipV="false" rot="0">
            <a:off x="10944270" y="218791"/>
            <a:ext cx="1609803" cy="1464921"/>
          </a:xfrm>
          <a:custGeom>
            <a:avLst/>
            <a:gdLst/>
            <a:ahLst/>
            <a:cxnLst/>
            <a:rect r="r" b="b" t="t" l="l"/>
            <a:pathLst>
              <a:path h="1464921" w="1609803">
                <a:moveTo>
                  <a:pt x="0" y="0"/>
                </a:moveTo>
                <a:lnTo>
                  <a:pt x="1609803" y="0"/>
                </a:lnTo>
                <a:lnTo>
                  <a:pt x="1609803" y="1464921"/>
                </a:lnTo>
                <a:lnTo>
                  <a:pt x="0" y="146492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79" id="79"/>
          <p:cNvSpPr txBox="true"/>
          <p:nvPr/>
        </p:nvSpPr>
        <p:spPr>
          <a:xfrm rot="0">
            <a:off x="7748495" y="-78436"/>
            <a:ext cx="2759203" cy="393743"/>
          </a:xfrm>
          <a:prstGeom prst="rect">
            <a:avLst/>
          </a:prstGeom>
        </p:spPr>
        <p:txBody>
          <a:bodyPr anchor="t" rtlCol="false" tIns="0" lIns="0" bIns="0" rIns="0">
            <a:spAutoFit/>
          </a:bodyPr>
          <a:lstStyle/>
          <a:p>
            <a:pPr algn="ctr">
              <a:lnSpc>
                <a:spcPts val="2941"/>
              </a:lnSpc>
            </a:pPr>
            <a:r>
              <a:rPr lang="en-US" b="true" sz="2101">
                <a:solidFill>
                  <a:srgbClr val="363371"/>
                </a:solidFill>
                <a:latin typeface="Old Standard Bold"/>
                <a:ea typeface="Old Standard Bold"/>
                <a:cs typeface="Old Standard Bold"/>
                <a:sym typeface="Old Standard Bold"/>
              </a:rPr>
              <a:t>Chapter 21</a:t>
            </a:r>
          </a:p>
        </p:txBody>
      </p:sp>
      <p:grpSp>
        <p:nvGrpSpPr>
          <p:cNvPr name="Group 80" id="80"/>
          <p:cNvGrpSpPr/>
          <p:nvPr/>
        </p:nvGrpSpPr>
        <p:grpSpPr>
          <a:xfrm rot="-5400000">
            <a:off x="-1748976" y="7244212"/>
            <a:ext cx="5555351" cy="530224"/>
            <a:chOff x="0" y="0"/>
            <a:chExt cx="7407135" cy="706965"/>
          </a:xfrm>
        </p:grpSpPr>
        <p:sp>
          <p:nvSpPr>
            <p:cNvPr name="Freeform 81" id="8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82" id="8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83" id="8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84" id="8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85" id="8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TextBox 86" id="8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09563"/>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"To the victors, the spoils..."</a:t>
            </a:r>
          </a:p>
        </p:txBody>
      </p:sp>
      <p:sp>
        <p:nvSpPr>
          <p:cNvPr name="TextBox 7" id="7"/>
          <p:cNvSpPr txBox="true"/>
          <p:nvPr/>
        </p:nvSpPr>
        <p:spPr>
          <a:xfrm rot="0">
            <a:off x="1028700" y="1735137"/>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Entente Powers dictated the terms of the peace treaty to Germany and its allies. </a:t>
            </a:r>
            <a:r>
              <a:rPr lang="en-US" sz="2500">
                <a:solidFill>
                  <a:srgbClr val="000000"/>
                </a:solidFill>
                <a:latin typeface="Arial"/>
                <a:ea typeface="Arial"/>
                <a:cs typeface="Arial"/>
                <a:sym typeface="Arial"/>
              </a:rPr>
              <a:t>They met for a ‘peace’ conference at Versailles, outside Paris, throughout 1919. There were three main leaders (the </a:t>
            </a:r>
            <a:r>
              <a:rPr lang="en-US" sz="2500" b="true">
                <a:solidFill>
                  <a:srgbClr val="000000"/>
                </a:solidFill>
                <a:latin typeface="Arial Bold"/>
                <a:ea typeface="Arial Bold"/>
                <a:cs typeface="Arial Bold"/>
                <a:sym typeface="Arial Bold"/>
              </a:rPr>
              <a:t>Big</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Three</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Woodrow</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Wilson</a:t>
            </a:r>
            <a:r>
              <a:rPr lang="en-US" sz="2500">
                <a:solidFill>
                  <a:srgbClr val="000000"/>
                </a:solidFill>
                <a:latin typeface="Arial"/>
                <a:ea typeface="Arial"/>
                <a:cs typeface="Arial"/>
                <a:sym typeface="Arial"/>
              </a:rPr>
              <a:t> (US President)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Georges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Clemenceau</a:t>
            </a:r>
            <a:r>
              <a:rPr lang="en-US" sz="2500">
                <a:solidFill>
                  <a:srgbClr val="000000"/>
                </a:solidFill>
                <a:latin typeface="Arial"/>
                <a:ea typeface="Arial"/>
                <a:cs typeface="Arial"/>
                <a:sym typeface="Arial"/>
              </a:rPr>
              <a:t> (French Prime Minister)</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David Lloyd George </a:t>
            </a:r>
            <a:r>
              <a:rPr lang="en-US" sz="2500">
                <a:solidFill>
                  <a:srgbClr val="000000"/>
                </a:solidFill>
                <a:latin typeface="Arial"/>
                <a:ea typeface="Arial"/>
                <a:cs typeface="Arial"/>
                <a:sym typeface="Arial"/>
              </a:rPr>
              <a:t>(British Prime Minister)</a:t>
            </a:r>
          </a:p>
          <a:p>
            <a:pPr algn="l">
              <a:lnSpc>
                <a:spcPts val="3500"/>
              </a:lnSpc>
            </a:pPr>
            <a:r>
              <a:rPr lang="en-US" sz="2500">
                <a:solidFill>
                  <a:srgbClr val="000000"/>
                </a:solidFill>
                <a:latin typeface="Arial"/>
                <a:ea typeface="Arial"/>
                <a:cs typeface="Arial"/>
                <a:sym typeface="Arial"/>
              </a:rPr>
              <a:t>Each of the three leaders wanted different things.</a:t>
            </a:r>
          </a:p>
          <a:p>
            <a:pPr algn="l" marL="539754" indent="-269877" lvl="1">
              <a:lnSpc>
                <a:spcPts val="3500"/>
              </a:lnSpc>
              <a:buFont typeface="Arial"/>
              <a:buChar char="•"/>
            </a:pPr>
            <a:r>
              <a:rPr lang="en-US" sz="2500">
                <a:solidFill>
                  <a:srgbClr val="000000"/>
                </a:solidFill>
                <a:latin typeface="Arial"/>
                <a:ea typeface="Arial"/>
                <a:cs typeface="Arial"/>
                <a:sym typeface="Arial"/>
              </a:rPr>
              <a:t>Wilson wanted </a:t>
            </a:r>
            <a:r>
              <a:rPr lang="en-US" b="true" sz="2500">
                <a:solidFill>
                  <a:srgbClr val="000000"/>
                </a:solidFill>
                <a:latin typeface="Arial Bold"/>
                <a:ea typeface="Arial Bold"/>
                <a:cs typeface="Arial Bold"/>
                <a:sym typeface="Arial Bold"/>
              </a:rPr>
              <a:t>a just peace to prevent future wars</a:t>
            </a:r>
            <a:r>
              <a:rPr lang="en-US" sz="2500">
                <a:solidFill>
                  <a:srgbClr val="000000"/>
                </a:solidFill>
                <a:latin typeface="Arial"/>
                <a:ea typeface="Arial"/>
                <a:cs typeface="Arial"/>
                <a:sym typeface="Arial"/>
              </a:rPr>
              <a:t>. He outlined his views in his ‘</a:t>
            </a:r>
            <a:r>
              <a:rPr lang="en-US" b="true" sz="2500">
                <a:solidFill>
                  <a:srgbClr val="000000"/>
                </a:solidFill>
                <a:latin typeface="Arial Bold"/>
                <a:ea typeface="Arial Bold"/>
                <a:cs typeface="Arial Bold"/>
                <a:sym typeface="Arial Bold"/>
              </a:rPr>
              <a:t>Fourteen</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Points</a:t>
            </a:r>
            <a:r>
              <a:rPr lang="en-US" sz="2500">
                <a:solidFill>
                  <a:srgbClr val="000000"/>
                </a:solidFill>
                <a:latin typeface="Arial"/>
                <a:ea typeface="Arial"/>
                <a:cs typeface="Arial"/>
                <a:sym typeface="Arial"/>
              </a:rPr>
              <a:t>’ speech when the US entered the war. He sought to reduce the size of armies to preserve the peace. He also believed in </a:t>
            </a:r>
            <a:r>
              <a:rPr lang="en-US" b="true" sz="2500">
                <a:solidFill>
                  <a:srgbClr val="000000"/>
                </a:solidFill>
                <a:latin typeface="Arial Bold"/>
                <a:ea typeface="Arial Bold"/>
                <a:cs typeface="Arial Bold"/>
                <a:sym typeface="Arial Bold"/>
              </a:rPr>
              <a:t>self-determination</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the right of a people or nation sharing a common language and culture to govern themselves independently</a:t>
            </a:r>
            <a:r>
              <a:rPr lang="en-US" sz="2500">
                <a:solidFill>
                  <a:srgbClr val="000000"/>
                </a:solidFill>
                <a:latin typeface="Arial"/>
                <a:ea typeface="Arial"/>
                <a:cs typeface="Arial"/>
                <a:sym typeface="Arial"/>
              </a:rPr>
              <a:t>). He wanted a new organisation, </a:t>
            </a:r>
            <a:r>
              <a:rPr lang="en-US" b="true" sz="2500">
                <a:solidFill>
                  <a:srgbClr val="000000"/>
                </a:solidFill>
                <a:latin typeface="Arial Bold"/>
                <a:ea typeface="Arial Bold"/>
                <a:cs typeface="Arial Bold"/>
                <a:sym typeface="Arial Bold"/>
              </a:rPr>
              <a:t>the League of Nations</a:t>
            </a:r>
            <a:r>
              <a:rPr lang="en-US" sz="2500">
                <a:solidFill>
                  <a:srgbClr val="000000"/>
                </a:solidFill>
                <a:latin typeface="Arial"/>
                <a:ea typeface="Arial"/>
                <a:cs typeface="Arial"/>
                <a:sym typeface="Arial"/>
              </a:rPr>
              <a:t>, set up to keep peace between nations.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Clemenceau</a:t>
            </a:r>
            <a:r>
              <a:rPr lang="en-US" sz="2500">
                <a:solidFill>
                  <a:srgbClr val="000000"/>
                </a:solidFill>
                <a:latin typeface="Arial"/>
                <a:ea typeface="Arial"/>
                <a:cs typeface="Arial"/>
                <a:sym typeface="Arial"/>
              </a:rPr>
              <a:t> blamed the Germans for starting the war and therefore wanted to punish Germany. France had lost 1.4 million men in the war and suffered billions in damages. They demanded </a:t>
            </a:r>
            <a:r>
              <a:rPr lang="en-US" b="true" sz="2500">
                <a:solidFill>
                  <a:srgbClr val="000000"/>
                </a:solidFill>
                <a:latin typeface="Arial Bold"/>
                <a:ea typeface="Arial Bold"/>
                <a:cs typeface="Arial Bold"/>
                <a:sym typeface="Arial Bold"/>
              </a:rPr>
              <a:t>compensation</a:t>
            </a:r>
            <a:r>
              <a:rPr lang="en-US" sz="2500">
                <a:solidFill>
                  <a:srgbClr val="000000"/>
                </a:solidFill>
                <a:latin typeface="Arial"/>
                <a:ea typeface="Arial"/>
                <a:cs typeface="Arial"/>
                <a:sym typeface="Arial"/>
              </a:rPr>
              <a:t>. Clemenceau was also determined to secure France against future German attacks and </a:t>
            </a:r>
            <a:r>
              <a:rPr lang="en-US" b="true" sz="2500">
                <a:solidFill>
                  <a:srgbClr val="000000"/>
                </a:solidFill>
                <a:latin typeface="Arial Bold"/>
                <a:ea typeface="Arial Bold"/>
                <a:cs typeface="Arial Bold"/>
                <a:sym typeface="Arial Bold"/>
              </a:rPr>
              <a:t>to prevent Germany ever being a threat again</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Lloyd George also wanted Germany punished to appease people at home in Britain. He saw the peace treaty as an opportunity </a:t>
            </a:r>
            <a:r>
              <a:rPr lang="en-US" b="true" sz="2500">
                <a:solidFill>
                  <a:srgbClr val="000000"/>
                </a:solidFill>
                <a:latin typeface="Arial Bold"/>
                <a:ea typeface="Arial Bold"/>
                <a:cs typeface="Arial Bold"/>
                <a:sym typeface="Arial Bold"/>
              </a:rPr>
              <a:t>to expand the British empire and boost the British economy</a:t>
            </a:r>
            <a:r>
              <a:rPr lang="en-US" sz="2500">
                <a:solidFill>
                  <a:srgbClr val="000000"/>
                </a:solidFill>
                <a:latin typeface="Arial"/>
                <a:ea typeface="Arial"/>
                <a:cs typeface="Arial"/>
                <a:sym typeface="Arial"/>
              </a:rPr>
              <a:t>, both at the expense of Germany.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Treaty of Versailles</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After six months of negotiations, the </a:t>
            </a:r>
            <a:r>
              <a:rPr lang="en-US" sz="2500" b="true">
                <a:solidFill>
                  <a:srgbClr val="000000"/>
                </a:solidFill>
                <a:latin typeface="Arial Bold"/>
                <a:ea typeface="Arial Bold"/>
                <a:cs typeface="Arial Bold"/>
                <a:sym typeface="Arial Bold"/>
              </a:rPr>
              <a:t>Treaty of Versailles</a:t>
            </a:r>
            <a:r>
              <a:rPr lang="en-US" sz="2500">
                <a:solidFill>
                  <a:srgbClr val="000000"/>
                </a:solidFill>
                <a:latin typeface="Arial"/>
                <a:ea typeface="Arial"/>
                <a:cs typeface="Arial"/>
                <a:sym typeface="Arial"/>
              </a:rPr>
              <a:t> was agreed in June 1919. </a:t>
            </a:r>
            <a:r>
              <a:rPr lang="en-US" sz="2500">
                <a:solidFill>
                  <a:srgbClr val="000000"/>
                </a:solidFill>
                <a:latin typeface="Arial"/>
                <a:ea typeface="Arial"/>
                <a:cs typeface="Arial"/>
                <a:sym typeface="Arial"/>
              </a:rPr>
              <a:t>The German representatives were not given a chance to seek any changes to the text. They were told to agree or else there would be a return to war.</a:t>
            </a:r>
          </a:p>
          <a:p>
            <a:pPr algn="l" marL="539754" indent="-269877" lvl="1">
              <a:lnSpc>
                <a:spcPts val="3500"/>
              </a:lnSpc>
              <a:buAutoNum type="arabicPeriod" startAt="1"/>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War Guilt Clause </a:t>
            </a:r>
            <a:r>
              <a:rPr lang="en-US" sz="2500">
                <a:solidFill>
                  <a:srgbClr val="000000"/>
                </a:solidFill>
                <a:latin typeface="Arial"/>
                <a:ea typeface="Arial"/>
                <a:cs typeface="Arial"/>
                <a:sym typeface="Arial"/>
              </a:rPr>
              <a:t>placed blame solely on Germany for starting the war.</a:t>
            </a:r>
          </a:p>
          <a:p>
            <a:pPr algn="l" marL="539754" indent="-269877" lvl="1">
              <a:lnSpc>
                <a:spcPts val="3500"/>
              </a:lnSpc>
              <a:buAutoNum type="arabicPeriod" startAt="1"/>
            </a:pPr>
            <a:r>
              <a:rPr lang="en-US" sz="2500">
                <a:solidFill>
                  <a:srgbClr val="000000"/>
                </a:solidFill>
                <a:latin typeface="Arial"/>
                <a:ea typeface="Arial"/>
                <a:cs typeface="Arial"/>
                <a:sym typeface="Arial"/>
              </a:rPr>
              <a:t>Germany would pay £6.6 billion (€350 billion in today’s money) in </a:t>
            </a:r>
            <a:r>
              <a:rPr lang="en-US" b="true" sz="2500">
                <a:solidFill>
                  <a:srgbClr val="000000"/>
                </a:solidFill>
                <a:latin typeface="Arial Bold"/>
                <a:ea typeface="Arial Bold"/>
                <a:cs typeface="Arial Bold"/>
                <a:sym typeface="Arial Bold"/>
              </a:rPr>
              <a:t>reparations</a:t>
            </a:r>
            <a:r>
              <a:rPr lang="en-US" sz="2500">
                <a:solidFill>
                  <a:srgbClr val="000000"/>
                </a:solidFill>
                <a:latin typeface="Arial"/>
                <a:ea typeface="Arial"/>
                <a:cs typeface="Arial"/>
                <a:sym typeface="Arial"/>
              </a:rPr>
              <a:t> (compensation payments paid by the loser to the victors after a war) to Britain, France and other countries. The debt was finally cleared in 2010.</a:t>
            </a:r>
          </a:p>
          <a:p>
            <a:pPr algn="l" marL="539754" indent="-269877" lvl="1">
              <a:lnSpc>
                <a:spcPts val="3500"/>
              </a:lnSpc>
              <a:buAutoNum type="arabicPeriod" startAt="1"/>
            </a:pPr>
            <a:r>
              <a:rPr lang="en-US" sz="2500">
                <a:solidFill>
                  <a:srgbClr val="000000"/>
                </a:solidFill>
                <a:latin typeface="Arial"/>
                <a:ea typeface="Arial"/>
                <a:cs typeface="Arial"/>
                <a:sym typeface="Arial"/>
              </a:rPr>
              <a:t>Germany </a:t>
            </a:r>
            <a:r>
              <a:rPr lang="en-US" b="true" sz="2500">
                <a:solidFill>
                  <a:srgbClr val="000000"/>
                </a:solidFill>
                <a:latin typeface="Arial Bold"/>
                <a:ea typeface="Arial Bold"/>
                <a:cs typeface="Arial Bold"/>
                <a:sym typeface="Arial Bold"/>
              </a:rPr>
              <a:t>surrendered all its colonies </a:t>
            </a:r>
            <a:r>
              <a:rPr lang="en-US" sz="2500">
                <a:solidFill>
                  <a:srgbClr val="000000"/>
                </a:solidFill>
                <a:latin typeface="Arial"/>
                <a:ea typeface="Arial"/>
                <a:cs typeface="Arial"/>
                <a:sym typeface="Arial"/>
              </a:rPr>
              <a:t>in Africa and Asia to Britain and Japan.</a:t>
            </a:r>
          </a:p>
          <a:p>
            <a:pPr algn="l" marL="539754" indent="-269877" lvl="1">
              <a:lnSpc>
                <a:spcPts val="3500"/>
              </a:lnSpc>
              <a:buAutoNum type="arabicPeriod" startAt="1"/>
            </a:pPr>
            <a:r>
              <a:rPr lang="en-US" sz="2500">
                <a:solidFill>
                  <a:srgbClr val="000000"/>
                </a:solidFill>
                <a:latin typeface="Arial"/>
                <a:ea typeface="Arial"/>
                <a:cs typeface="Arial"/>
                <a:sym typeface="Arial"/>
              </a:rPr>
              <a:t>Germany </a:t>
            </a:r>
            <a:r>
              <a:rPr lang="en-US" b="true" sz="2500">
                <a:solidFill>
                  <a:srgbClr val="000000"/>
                </a:solidFill>
                <a:latin typeface="Arial Bold"/>
                <a:ea typeface="Arial Bold"/>
                <a:cs typeface="Arial Bold"/>
                <a:sym typeface="Arial Bold"/>
              </a:rPr>
              <a:t>lost territory in Europe </a:t>
            </a:r>
            <a:r>
              <a:rPr lang="en-US" sz="2500">
                <a:solidFill>
                  <a:srgbClr val="000000"/>
                </a:solidFill>
                <a:latin typeface="Arial"/>
                <a:ea typeface="Arial"/>
                <a:cs typeface="Arial"/>
                <a:sym typeface="Arial"/>
              </a:rPr>
              <a:t>to France, Denmark and Poland. </a:t>
            </a:r>
          </a:p>
          <a:p>
            <a:pPr algn="l" marL="539754" indent="-269877" lvl="1">
              <a:lnSpc>
                <a:spcPts val="3500"/>
              </a:lnSpc>
              <a:buAutoNum type="arabicPeriod" startAt="1"/>
            </a:pPr>
            <a:r>
              <a:rPr lang="en-US" sz="2500">
                <a:solidFill>
                  <a:srgbClr val="000000"/>
                </a:solidFill>
                <a:latin typeface="Arial"/>
                <a:ea typeface="Arial"/>
                <a:cs typeface="Arial"/>
                <a:sym typeface="Arial"/>
              </a:rPr>
              <a:t>The German armed forces were reduced to 100,000 men and only six naval ships and they were </a:t>
            </a:r>
            <a:r>
              <a:rPr lang="en-US" b="true" sz="2500">
                <a:solidFill>
                  <a:srgbClr val="000000"/>
                </a:solidFill>
                <a:latin typeface="Arial Bold"/>
                <a:ea typeface="Arial Bold"/>
                <a:cs typeface="Arial Bold"/>
                <a:sym typeface="Arial Bold"/>
              </a:rPr>
              <a:t>banned</a:t>
            </a:r>
            <a:r>
              <a:rPr lang="en-US" sz="2500">
                <a:solidFill>
                  <a:srgbClr val="000000"/>
                </a:solidFill>
                <a:latin typeface="Arial"/>
                <a:ea typeface="Arial"/>
                <a:cs typeface="Arial"/>
                <a:sym typeface="Arial"/>
              </a:rPr>
              <a:t> from having an </a:t>
            </a:r>
            <a:r>
              <a:rPr lang="en-US" b="true" sz="2500">
                <a:solidFill>
                  <a:srgbClr val="000000"/>
                </a:solidFill>
                <a:latin typeface="Arial Bold"/>
                <a:ea typeface="Arial Bold"/>
                <a:cs typeface="Arial Bold"/>
                <a:sym typeface="Arial Bold"/>
              </a:rPr>
              <a:t>air force</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tanks </a:t>
            </a:r>
            <a:r>
              <a:rPr lang="en-US" sz="2500">
                <a:solidFill>
                  <a:srgbClr val="000000"/>
                </a:solidFill>
                <a:latin typeface="Arial"/>
                <a:ea typeface="Arial"/>
                <a:cs typeface="Arial"/>
                <a:sym typeface="Arial"/>
              </a:rPr>
              <a:t>or </a:t>
            </a:r>
            <a:r>
              <a:rPr lang="en-US" b="true" sz="2500">
                <a:solidFill>
                  <a:srgbClr val="000000"/>
                </a:solidFill>
                <a:latin typeface="Arial Bold"/>
                <a:ea typeface="Arial Bold"/>
                <a:cs typeface="Arial Bold"/>
                <a:sym typeface="Arial Bold"/>
              </a:rPr>
              <a:t>submarines</a:t>
            </a:r>
            <a:r>
              <a:rPr lang="en-US" sz="2500">
                <a:solidFill>
                  <a:srgbClr val="000000"/>
                </a:solidFill>
                <a:latin typeface="Arial"/>
                <a:ea typeface="Arial"/>
                <a:cs typeface="Arial"/>
                <a:sym typeface="Arial"/>
              </a:rPr>
              <a:t>.</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Germany</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Austria</a:t>
            </a:r>
            <a:r>
              <a:rPr lang="en-US" sz="2500">
                <a:solidFill>
                  <a:srgbClr val="000000"/>
                </a:solidFill>
                <a:latin typeface="Arial"/>
                <a:ea typeface="Arial"/>
                <a:cs typeface="Arial"/>
                <a:sym typeface="Arial"/>
              </a:rPr>
              <a:t> were </a:t>
            </a:r>
            <a:r>
              <a:rPr lang="en-US" b="true" sz="2500">
                <a:solidFill>
                  <a:srgbClr val="000000"/>
                </a:solidFill>
                <a:latin typeface="Arial Bold"/>
                <a:ea typeface="Arial Bold"/>
                <a:cs typeface="Arial Bold"/>
                <a:sym typeface="Arial Bold"/>
              </a:rPr>
              <a:t>forbidden</a:t>
            </a:r>
            <a:r>
              <a:rPr lang="en-US" sz="2500">
                <a:solidFill>
                  <a:srgbClr val="000000"/>
                </a:solidFill>
                <a:latin typeface="Arial"/>
                <a:ea typeface="Arial"/>
                <a:cs typeface="Arial"/>
                <a:sym typeface="Arial"/>
              </a:rPr>
              <a:t> to unite.</a:t>
            </a:r>
          </a:p>
          <a:p>
            <a:pPr algn="l" marL="539754" indent="-269877" lvl="1">
              <a:lnSpc>
                <a:spcPts val="3500"/>
              </a:lnSpc>
              <a:buAutoNum type="arabicPeriod" startAt="1"/>
            </a:pPr>
            <a:r>
              <a:rPr lang="en-US" sz="2500">
                <a:solidFill>
                  <a:srgbClr val="000000"/>
                </a:solidFill>
                <a:latin typeface="Arial"/>
                <a:ea typeface="Arial"/>
                <a:cs typeface="Arial"/>
                <a:sym typeface="Arial"/>
              </a:rPr>
              <a:t>To protect France’s security, the Rhineland (the border area between the two countries) became a </a:t>
            </a:r>
            <a:r>
              <a:rPr lang="en-US" b="true" sz="2500">
                <a:solidFill>
                  <a:srgbClr val="000000"/>
                </a:solidFill>
                <a:latin typeface="Arial Bold"/>
                <a:ea typeface="Arial Bold"/>
                <a:cs typeface="Arial Bold"/>
                <a:sym typeface="Arial Bold"/>
              </a:rPr>
              <a:t>demilitarised zone</a:t>
            </a:r>
            <a:r>
              <a:rPr lang="en-US" sz="2500">
                <a:solidFill>
                  <a:srgbClr val="000000"/>
                </a:solidFill>
                <a:latin typeface="Arial"/>
                <a:ea typeface="Arial"/>
                <a:cs typeface="Arial"/>
                <a:sym typeface="Arial"/>
              </a:rPr>
              <a:t> (Germany was banned from putting any troops in the Rhineland).</a:t>
            </a:r>
          </a:p>
          <a:p>
            <a:pPr algn="l" marL="539754" indent="-269877" lvl="1">
              <a:lnSpc>
                <a:spcPts val="3500"/>
              </a:lnSpc>
              <a:buAutoNum type="arabicPeriod" startAt="1"/>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League of Nations </a:t>
            </a:r>
            <a:r>
              <a:rPr lang="en-US" sz="2500">
                <a:solidFill>
                  <a:srgbClr val="000000"/>
                </a:solidFill>
                <a:latin typeface="Arial"/>
                <a:ea typeface="Arial"/>
                <a:cs typeface="Arial"/>
                <a:sym typeface="Arial"/>
              </a:rPr>
              <a:t>was set up. </a:t>
            </a:r>
          </a:p>
          <a:p>
            <a:pPr algn="l">
              <a:lnSpc>
                <a:spcPts val="35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7008775" y="0"/>
            <a:ext cx="9930485" cy="9631746"/>
          </a:xfrm>
          <a:custGeom>
            <a:avLst/>
            <a:gdLst/>
            <a:ahLst/>
            <a:cxnLst/>
            <a:rect r="r" b="b" t="t" l="l"/>
            <a:pathLst>
              <a:path h="9631746" w="9930485">
                <a:moveTo>
                  <a:pt x="0" y="0"/>
                </a:moveTo>
                <a:lnTo>
                  <a:pt x="9930485" y="0"/>
                </a:lnTo>
                <a:lnTo>
                  <a:pt x="9930485" y="9631746"/>
                </a:lnTo>
                <a:lnTo>
                  <a:pt x="0" y="9631746"/>
                </a:lnTo>
                <a:lnTo>
                  <a:pt x="0" y="0"/>
                </a:lnTo>
                <a:close/>
              </a:path>
            </a:pathLst>
          </a:custGeom>
          <a:blipFill>
            <a:blip r:embed="rId2"/>
            <a:stretch>
              <a:fillRect l="0" t="0" r="0" b="0"/>
            </a:stretch>
          </a:blipFill>
        </p:spPr>
      </p:sp>
      <p:sp>
        <p:nvSpPr>
          <p:cNvPr name="Freeform 7" id="7"/>
          <p:cNvSpPr/>
          <p:nvPr/>
        </p:nvSpPr>
        <p:spPr>
          <a:xfrm flipH="false" flipV="false" rot="0">
            <a:off x="685800" y="720693"/>
            <a:ext cx="6322975" cy="8190361"/>
          </a:xfrm>
          <a:custGeom>
            <a:avLst/>
            <a:gdLst/>
            <a:ahLst/>
            <a:cxnLst/>
            <a:rect r="r" b="b" t="t" l="l"/>
            <a:pathLst>
              <a:path h="8190361" w="6322975">
                <a:moveTo>
                  <a:pt x="0" y="0"/>
                </a:moveTo>
                <a:lnTo>
                  <a:pt x="6322975" y="0"/>
                </a:lnTo>
                <a:lnTo>
                  <a:pt x="6322975" y="8190360"/>
                </a:lnTo>
                <a:lnTo>
                  <a:pt x="0" y="8190360"/>
                </a:lnTo>
                <a:lnTo>
                  <a:pt x="0" y="0"/>
                </a:lnTo>
                <a:close/>
              </a:path>
            </a:pathLst>
          </a:custGeom>
          <a:blipFill>
            <a:blip r:embed="rId3"/>
            <a:stretch>
              <a:fillRect l="0" t="0" r="0" b="0"/>
            </a:stretch>
          </a:blipFill>
        </p:spPr>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290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Who were the Big Three at the Paris Peace Conference?</a:t>
            </a:r>
          </a:p>
          <a:p>
            <a:pPr algn="l" marL="539749" indent="-269875" lvl="1">
              <a:lnSpc>
                <a:spcPts val="3499"/>
              </a:lnSpc>
              <a:buAutoNum type="arabicPeriod" startAt="1"/>
            </a:pPr>
            <a:r>
              <a:rPr lang="en-US" sz="2499">
                <a:solidFill>
                  <a:srgbClr val="0DA33B"/>
                </a:solidFill>
                <a:latin typeface="Arial"/>
                <a:ea typeface="Arial"/>
                <a:cs typeface="Arial"/>
                <a:sym typeface="Arial"/>
              </a:rPr>
              <a:t>What did each of them want from the negotiations?</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War Guilt Clause?</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reparations?</a:t>
            </a:r>
          </a:p>
          <a:p>
            <a:pPr algn="l" marL="539749" indent="-269875" lvl="1">
              <a:lnSpc>
                <a:spcPts val="3499"/>
              </a:lnSpc>
              <a:buAutoNum type="arabicPeriod" startAt="1"/>
            </a:pPr>
            <a:r>
              <a:rPr lang="en-US" sz="2499">
                <a:solidFill>
                  <a:srgbClr val="0DA33B"/>
                </a:solidFill>
                <a:latin typeface="Arial"/>
                <a:ea typeface="Arial"/>
                <a:cs typeface="Arial"/>
                <a:sym typeface="Arial"/>
              </a:rPr>
              <a:t>What territories did Germany lose after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What happened to the German armed forces?</a:t>
            </a:r>
          </a:p>
          <a:p>
            <a:pPr algn="l" marL="539749" indent="-269875" lvl="1">
              <a:lnSpc>
                <a:spcPts val="3499"/>
              </a:lnSpc>
              <a:buAutoNum type="arabicPeriod" startAt="1"/>
            </a:pPr>
            <a:r>
              <a:rPr lang="en-US" sz="2499">
                <a:solidFill>
                  <a:srgbClr val="0DA33B"/>
                </a:solidFill>
                <a:latin typeface="Arial"/>
                <a:ea typeface="Arial"/>
                <a:cs typeface="Arial"/>
                <a:sym typeface="Arial"/>
              </a:rPr>
              <a:t>How do you think the German people felt about the Treaty of Versailles?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b="true" sz="6000" spc="270">
                <a:solidFill>
                  <a:srgbClr val="363371"/>
                </a:solidFill>
                <a:latin typeface="Arial Bold"/>
                <a:ea typeface="Arial Bold"/>
                <a:cs typeface="Arial Bold"/>
                <a:sym typeface="Arial Bold"/>
              </a:rPr>
              <a:t>21.4: THE CONSEQUENCES OF WORLD WAR I</a:t>
            </a:r>
          </a:p>
        </p:txBody>
      </p:sp>
      <p:sp>
        <p:nvSpPr>
          <p:cNvPr name="TextBox 4" id="4"/>
          <p:cNvSpPr txBox="true"/>
          <p:nvPr/>
        </p:nvSpPr>
        <p:spPr>
          <a:xfrm rot="0">
            <a:off x="301767" y="3950010"/>
            <a:ext cx="17684467"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21.4: the consequences of world war i</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7" id="7"/>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9144000" y="2244724"/>
            <a:ext cx="7537402" cy="7407921"/>
          </a:xfrm>
          <a:custGeom>
            <a:avLst/>
            <a:gdLst/>
            <a:ahLst/>
            <a:cxnLst/>
            <a:rect r="r" b="b" t="t" l="l"/>
            <a:pathLst>
              <a:path h="7407921" w="7537402">
                <a:moveTo>
                  <a:pt x="0" y="0"/>
                </a:moveTo>
                <a:lnTo>
                  <a:pt x="7537402" y="0"/>
                </a:lnTo>
                <a:lnTo>
                  <a:pt x="7537402" y="7407921"/>
                </a:lnTo>
                <a:lnTo>
                  <a:pt x="0" y="7407921"/>
                </a:lnTo>
                <a:lnTo>
                  <a:pt x="0" y="0"/>
                </a:lnTo>
                <a:close/>
              </a:path>
            </a:pathLst>
          </a:custGeom>
          <a:blipFill>
            <a:blip r:embed="rId2"/>
            <a:stretch>
              <a:fillRect l="-28619" t="0" r="0" b="-1803"/>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New States</a:t>
            </a:r>
          </a:p>
        </p:txBody>
      </p:sp>
      <p:sp>
        <p:nvSpPr>
          <p:cNvPr name="TextBox 8" id="8"/>
          <p:cNvSpPr txBox="true"/>
          <p:nvPr/>
        </p:nvSpPr>
        <p:spPr>
          <a:xfrm rot="0">
            <a:off x="1028700" y="2120899"/>
            <a:ext cx="8115300"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Habsburg (Austro-Hungarian) and Ottoman (Turkish) Empires were abolished, resulting in the creation of new states in Central &amp; Eastern Europe and the Middle East. </a:t>
            </a:r>
            <a:r>
              <a:rPr lang="en-US" sz="3000">
                <a:solidFill>
                  <a:srgbClr val="000000"/>
                </a:solidFill>
                <a:latin typeface="Arial"/>
                <a:ea typeface="Arial"/>
                <a:cs typeface="Arial"/>
                <a:sym typeface="Arial"/>
              </a:rPr>
              <a:t>This was due to Wilson’s belief in the </a:t>
            </a:r>
            <a:r>
              <a:rPr lang="en-US" sz="3000" b="true">
                <a:solidFill>
                  <a:srgbClr val="000000"/>
                </a:solidFill>
                <a:latin typeface="Arial Bold"/>
                <a:ea typeface="Arial Bold"/>
                <a:cs typeface="Arial Bold"/>
                <a:sym typeface="Arial Bold"/>
              </a:rPr>
              <a:t>right to self-determination</a:t>
            </a:r>
            <a:r>
              <a:rPr lang="en-US" sz="3000">
                <a:solidFill>
                  <a:srgbClr val="000000"/>
                </a:solidFill>
                <a:latin typeface="Arial"/>
                <a:ea typeface="Arial"/>
                <a:cs typeface="Arial"/>
                <a:sym typeface="Arial"/>
              </a:rPr>
              <a:t>. These new states included: Poland, Czechoslovakia, Yugoslavia, Turkey, Finland, Latvia, Estonia and Lithuania. </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Resentment</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treaty was deeply unpopular in Germany, where people felt it unduly harsh. </a:t>
            </a:r>
            <a:r>
              <a:rPr lang="en-US" sz="3000">
                <a:solidFill>
                  <a:srgbClr val="000000"/>
                </a:solidFill>
                <a:latin typeface="Arial"/>
                <a:ea typeface="Arial"/>
                <a:cs typeface="Arial"/>
                <a:sym typeface="Arial"/>
              </a:rPr>
              <a:t>They rejected the idea that they were solely responsible for the war. Along with that, they resented the humiliating loss of territory and limitations on their military. They felt betrayed by their government for signing the treaty. The political parties who signed the Treaty were attacked as the '</a:t>
            </a:r>
            <a:r>
              <a:rPr lang="en-US" sz="3000" b="true">
                <a:solidFill>
                  <a:srgbClr val="000000"/>
                </a:solidFill>
                <a:latin typeface="Arial Bold"/>
                <a:ea typeface="Arial Bold"/>
                <a:cs typeface="Arial Bold"/>
                <a:sym typeface="Arial Bold"/>
              </a:rPr>
              <a:t>November Criminals</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In Italy, there was a lot of anger that they did not receive all the land they had been promised when they entered the war. In both countries, this anger and resentment would lead to the rise in support for the new extreme nationalist ideologies of </a:t>
            </a:r>
            <a:r>
              <a:rPr lang="en-US" sz="3000" b="true">
                <a:solidFill>
                  <a:srgbClr val="000000"/>
                </a:solidFill>
                <a:latin typeface="Arial Bold"/>
                <a:ea typeface="Arial Bold"/>
                <a:cs typeface="Arial Bold"/>
                <a:sym typeface="Arial Bold"/>
              </a:rPr>
              <a:t>Nazism</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fascism</a:t>
            </a:r>
            <a:r>
              <a:rPr lang="en-US" sz="3000">
                <a:solidFill>
                  <a:srgbClr val="000000"/>
                </a:solidFill>
                <a:latin typeface="Arial"/>
                <a:ea typeface="Arial"/>
                <a:cs typeface="Arial"/>
                <a:sym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Economic Problems</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reparations imposed on Germany crippled its economy – and their debt would take </a:t>
            </a:r>
            <a:r>
              <a:rPr lang="en-US" sz="3000" b="true">
                <a:solidFill>
                  <a:srgbClr val="000000"/>
                </a:solidFill>
                <a:latin typeface="Arial Bold"/>
                <a:ea typeface="Arial Bold"/>
                <a:cs typeface="Arial Bold"/>
                <a:sym typeface="Arial Bold"/>
              </a:rPr>
              <a:t>92 YEARS </a:t>
            </a:r>
            <a:r>
              <a:rPr lang="en-US" sz="3000">
                <a:solidFill>
                  <a:srgbClr val="000000"/>
                </a:solidFill>
                <a:latin typeface="Arial"/>
                <a:ea typeface="Arial"/>
                <a:cs typeface="Arial"/>
                <a:sym typeface="Arial"/>
              </a:rPr>
              <a:t>to pay off. There was </a:t>
            </a:r>
            <a:r>
              <a:rPr lang="en-US" sz="3000" b="true">
                <a:solidFill>
                  <a:srgbClr val="000000"/>
                </a:solidFill>
                <a:latin typeface="Arial Bold"/>
                <a:ea typeface="Arial Bold"/>
                <a:cs typeface="Arial Bold"/>
                <a:sym typeface="Arial Bold"/>
              </a:rPr>
              <a:t>mass unemployment</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hyperinflation </a:t>
            </a:r>
            <a:r>
              <a:rPr lang="en-US" sz="3000">
                <a:solidFill>
                  <a:srgbClr val="000000"/>
                </a:solidFill>
                <a:latin typeface="Arial"/>
                <a:ea typeface="Arial"/>
                <a:cs typeface="Arial"/>
                <a:sym typeface="Arial"/>
              </a:rPr>
              <a:t>(the rapid increase in prices that made money worthless). As Germany was Europe’s largest economy, wider Europe also took a long time to recover. This ongoing </a:t>
            </a:r>
            <a:r>
              <a:rPr lang="en-US" sz="3000" b="true">
                <a:solidFill>
                  <a:srgbClr val="000000"/>
                </a:solidFill>
                <a:latin typeface="Arial Bold"/>
                <a:ea typeface="Arial Bold"/>
                <a:cs typeface="Arial Bold"/>
                <a:sym typeface="Arial Bold"/>
              </a:rPr>
              <a:t>economic hardship </a:t>
            </a:r>
            <a:r>
              <a:rPr lang="en-US" sz="3000">
                <a:solidFill>
                  <a:srgbClr val="000000"/>
                </a:solidFill>
                <a:latin typeface="Arial"/>
                <a:ea typeface="Arial"/>
                <a:cs typeface="Arial"/>
                <a:sym typeface="Arial"/>
              </a:rPr>
              <a:t>added to the bitterness felt at the end of the war.</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1352495" y="2244724"/>
            <a:ext cx="5286160" cy="7278705"/>
          </a:xfrm>
          <a:custGeom>
            <a:avLst/>
            <a:gdLst/>
            <a:ahLst/>
            <a:cxnLst/>
            <a:rect r="r" b="b" t="t" l="l"/>
            <a:pathLst>
              <a:path h="7278705" w="5286160">
                <a:moveTo>
                  <a:pt x="0" y="0"/>
                </a:moveTo>
                <a:lnTo>
                  <a:pt x="5286160" y="0"/>
                </a:lnTo>
                <a:lnTo>
                  <a:pt x="5286160" y="7278706"/>
                </a:lnTo>
                <a:lnTo>
                  <a:pt x="0" y="7278706"/>
                </a:lnTo>
                <a:lnTo>
                  <a:pt x="0" y="0"/>
                </a:lnTo>
                <a:close/>
              </a:path>
            </a:pathLst>
          </a:custGeom>
          <a:blipFill>
            <a:blip r:embed="rId2"/>
            <a:stretch>
              <a:fillRect l="0" t="0" r="0" b="0"/>
            </a:stretch>
          </a:blipFill>
        </p:spPr>
      </p:sp>
      <p:sp>
        <p:nvSpPr>
          <p:cNvPr name="Freeform 7" id="7"/>
          <p:cNvSpPr/>
          <p:nvPr/>
        </p:nvSpPr>
        <p:spPr>
          <a:xfrm flipH="false" flipV="false" rot="0">
            <a:off x="4792254" y="6033025"/>
            <a:ext cx="2796686" cy="3490404"/>
          </a:xfrm>
          <a:custGeom>
            <a:avLst/>
            <a:gdLst/>
            <a:ahLst/>
            <a:cxnLst/>
            <a:rect r="r" b="b" t="t" l="l"/>
            <a:pathLst>
              <a:path h="3490404" w="2796686">
                <a:moveTo>
                  <a:pt x="0" y="0"/>
                </a:moveTo>
                <a:lnTo>
                  <a:pt x="2796687" y="0"/>
                </a:lnTo>
                <a:lnTo>
                  <a:pt x="2796687" y="3490405"/>
                </a:lnTo>
                <a:lnTo>
                  <a:pt x="0" y="3490405"/>
                </a:lnTo>
                <a:lnTo>
                  <a:pt x="0" y="0"/>
                </a:lnTo>
                <a:close/>
              </a:path>
            </a:pathLst>
          </a:custGeom>
          <a:blipFill>
            <a:blip r:embed="rId3"/>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Rise of Communism</a:t>
            </a:r>
          </a:p>
        </p:txBody>
      </p:sp>
      <p:sp>
        <p:nvSpPr>
          <p:cNvPr name="TextBox 9" id="9"/>
          <p:cNvSpPr txBox="true"/>
          <p:nvPr/>
        </p:nvSpPr>
        <p:spPr>
          <a:xfrm rot="0">
            <a:off x="1028700" y="2120899"/>
            <a:ext cx="1032379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Russia had been devasted by the war and its army’s defeat to the much smaller German army. </a:t>
            </a:r>
            <a:r>
              <a:rPr lang="en-US" sz="3000">
                <a:solidFill>
                  <a:srgbClr val="000000"/>
                </a:solidFill>
                <a:latin typeface="Arial"/>
                <a:ea typeface="Arial"/>
                <a:cs typeface="Arial"/>
                <a:sym typeface="Arial"/>
              </a:rPr>
              <a:t>In 1917, the Russian tsar (emperor), </a:t>
            </a:r>
            <a:r>
              <a:rPr lang="en-US" sz="3000" b="true">
                <a:solidFill>
                  <a:srgbClr val="000000"/>
                </a:solidFill>
                <a:latin typeface="Arial Bold"/>
                <a:ea typeface="Arial Bold"/>
                <a:cs typeface="Arial Bold"/>
                <a:sym typeface="Arial Bold"/>
              </a:rPr>
              <a:t>Nicholas II of the Romanov Dynasty</a:t>
            </a:r>
            <a:r>
              <a:rPr lang="en-US" sz="3000">
                <a:solidFill>
                  <a:srgbClr val="000000"/>
                </a:solidFill>
                <a:latin typeface="Arial"/>
                <a:ea typeface="Arial"/>
                <a:cs typeface="Arial"/>
                <a:sym typeface="Arial"/>
              </a:rPr>
              <a:t>, was overthrown and the world’s </a:t>
            </a:r>
            <a:r>
              <a:rPr lang="en-US" sz="3000" b="true">
                <a:solidFill>
                  <a:srgbClr val="000000"/>
                </a:solidFill>
                <a:latin typeface="Arial Bold"/>
                <a:ea typeface="Arial Bold"/>
                <a:cs typeface="Arial Bold"/>
                <a:sym typeface="Arial Bold"/>
              </a:rPr>
              <a:t>first communist government </a:t>
            </a:r>
            <a:r>
              <a:rPr lang="en-US" sz="3000">
                <a:solidFill>
                  <a:srgbClr val="000000"/>
                </a:solidFill>
                <a:latin typeface="Arial"/>
                <a:ea typeface="Arial"/>
                <a:cs typeface="Arial"/>
                <a:sym typeface="Arial"/>
              </a:rPr>
              <a:t>came to power under </a:t>
            </a:r>
            <a:r>
              <a:rPr lang="en-US" sz="3000" b="true">
                <a:solidFill>
                  <a:srgbClr val="000000"/>
                </a:solidFill>
                <a:latin typeface="Arial Bold"/>
                <a:ea typeface="Arial Bold"/>
                <a:cs typeface="Arial Bold"/>
                <a:sym typeface="Arial Bold"/>
              </a:rPr>
              <a:t>Vladimir</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Lenin</a:t>
            </a:r>
            <a:r>
              <a:rPr lang="en-US" sz="3000">
                <a:solidFill>
                  <a:srgbClr val="000000"/>
                </a:solidFill>
                <a:latin typeface="Arial"/>
                <a:ea typeface="Arial"/>
                <a:cs typeface="Arial"/>
                <a:sym typeface="Arial"/>
              </a:rPr>
              <a:t>. Russia would spend the next several decades trying to spread communism throughout Europe and beyond</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079077" y="5368924"/>
            <a:ext cx="6129846" cy="4084010"/>
          </a:xfrm>
          <a:custGeom>
            <a:avLst/>
            <a:gdLst/>
            <a:ahLst/>
            <a:cxnLst/>
            <a:rect r="r" b="b" t="t" l="l"/>
            <a:pathLst>
              <a:path h="4084010" w="6129846">
                <a:moveTo>
                  <a:pt x="0" y="0"/>
                </a:moveTo>
                <a:lnTo>
                  <a:pt x="6129846" y="0"/>
                </a:lnTo>
                <a:lnTo>
                  <a:pt x="6129846" y="4084010"/>
                </a:lnTo>
                <a:lnTo>
                  <a:pt x="0" y="4084010"/>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League of Nations</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Wilson had hoped that the League of Nations would prevent future wars by settling disputes peacefully and encouraging collective security. </a:t>
            </a:r>
            <a:r>
              <a:rPr lang="en-US" sz="3000">
                <a:solidFill>
                  <a:srgbClr val="000000"/>
                </a:solidFill>
                <a:latin typeface="Arial"/>
                <a:ea typeface="Arial"/>
                <a:cs typeface="Arial"/>
                <a:sym typeface="Arial"/>
              </a:rPr>
              <a:t>This meant working together to stop aggression. However, the </a:t>
            </a:r>
            <a:r>
              <a:rPr lang="en-US" sz="3000" b="true">
                <a:solidFill>
                  <a:srgbClr val="000000"/>
                </a:solidFill>
                <a:latin typeface="Arial Bold"/>
                <a:ea typeface="Arial Bold"/>
                <a:cs typeface="Arial Bold"/>
                <a:sym typeface="Arial Bold"/>
              </a:rPr>
              <a:t>US refused to join </a:t>
            </a:r>
            <a:r>
              <a:rPr lang="en-US" sz="3000">
                <a:solidFill>
                  <a:srgbClr val="000000"/>
                </a:solidFill>
                <a:latin typeface="Arial"/>
                <a:ea typeface="Arial"/>
                <a:cs typeface="Arial"/>
                <a:sym typeface="Arial"/>
              </a:rPr>
              <a:t>while </a:t>
            </a:r>
            <a:r>
              <a:rPr lang="en-US" sz="3000" b="true">
                <a:solidFill>
                  <a:srgbClr val="000000"/>
                </a:solidFill>
                <a:latin typeface="Arial Bold"/>
                <a:ea typeface="Arial Bold"/>
                <a:cs typeface="Arial Bold"/>
                <a:sym typeface="Arial Bold"/>
              </a:rPr>
              <a:t>Russia and Germany were not allowed to join</a:t>
            </a:r>
            <a:r>
              <a:rPr lang="en-US" sz="3000">
                <a:solidFill>
                  <a:srgbClr val="000000"/>
                </a:solidFill>
                <a:latin typeface="Arial"/>
                <a:ea typeface="Arial"/>
                <a:cs typeface="Arial"/>
                <a:sym typeface="Arial"/>
              </a:rPr>
              <a:t>. This meant that three of the world’s most powerful states were not members, making it difficult for the League to operate with authority. This would lead to the eventual </a:t>
            </a:r>
            <a:r>
              <a:rPr lang="en-US" sz="3000" b="true">
                <a:solidFill>
                  <a:srgbClr val="000000"/>
                </a:solidFill>
                <a:latin typeface="Arial Bold"/>
                <a:ea typeface="Arial Bold"/>
                <a:cs typeface="Arial Bold"/>
                <a:sym typeface="Arial Bold"/>
              </a:rPr>
              <a:t>failure of the League</a:t>
            </a:r>
            <a:r>
              <a:rPr lang="en-US" sz="3000">
                <a:solidFill>
                  <a:srgbClr val="000000"/>
                </a:solidFill>
                <a:latin typeface="Arial"/>
                <a:ea typeface="Arial"/>
                <a:cs typeface="Arial"/>
                <a:sym typeface="Arial"/>
              </a:rPr>
              <a:t>.</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3.4 DISCUSS</a:t>
            </a:r>
            <a:r>
              <a:rPr lang="en-US" sz="3000">
                <a:solidFill>
                  <a:srgbClr val="000000"/>
                </a:solidFill>
                <a:latin typeface="Arial"/>
                <a:ea typeface="Arial"/>
                <a:cs typeface="Arial"/>
                <a:sym typeface="Arial"/>
              </a:rPr>
              <a:t> the general causes and course of World War I or World War II and the immediate and long- term impact of the war on people and nations.</a:t>
            </a:r>
          </a:p>
          <a:p>
            <a:pPr algn="l">
              <a:lnSpc>
                <a:spcPts val="4200"/>
              </a:lnSpc>
            </a:pPr>
            <a:r>
              <a:rPr lang="en-US" sz="3000" b="true">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b="true">
                <a:solidFill>
                  <a:srgbClr val="000000"/>
                </a:solidFill>
                <a:latin typeface="Arial Bold"/>
                <a:ea typeface="Arial Bold"/>
                <a:cs typeface="Arial Bold"/>
                <a:sym typeface="Arial Bold"/>
              </a:rPr>
              <a:t>1.9 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0">
            <a:off x="1107531" y="2686050"/>
            <a:ext cx="10502417" cy="4791074"/>
          </a:xfrm>
          <a:prstGeom prst="rect">
            <a:avLst/>
          </a:prstGeom>
        </p:spPr>
        <p:txBody>
          <a:bodyPr anchor="t" rtlCol="false" tIns="0" lIns="0" bIns="0" rIns="0">
            <a:spAutoFit/>
          </a:bodyPr>
          <a:lstStyle/>
          <a:p>
            <a:pPr algn="just">
              <a:lnSpc>
                <a:spcPts val="3750"/>
              </a:lnSpc>
            </a:pPr>
            <a:r>
              <a:rPr lang="en-US" sz="2500">
                <a:solidFill>
                  <a:srgbClr val="000000"/>
                </a:solidFill>
                <a:latin typeface="Arial"/>
                <a:ea typeface="Arial"/>
                <a:cs typeface="Arial"/>
                <a:sym typeface="Arial"/>
              </a:rPr>
              <a:t>A century after the end of World War I, it is still commemorated. Every November, people in Britain and around the world wear poppy badges to honour the soldiers who fought and died in the conflict. The badges are sold to raise money to help fund health care for wounded British soldiers of all wars. On the 11th November, the day the war ended, solemn ceremonies to remember the dead are held in countries that were involved in the fighting. Unlike events marking earlier wars, which tended to celebrate victories over the enemy, ceremonies commemorating World War I have focused on remembering the dead and honouring those who fought. </a:t>
            </a:r>
          </a:p>
        </p:txBody>
      </p:sp>
      <p:sp>
        <p:nvSpPr>
          <p:cNvPr name="Freeform 7" id="7"/>
          <p:cNvSpPr/>
          <p:nvPr/>
        </p:nvSpPr>
        <p:spPr>
          <a:xfrm flipH="false" flipV="false" rot="0">
            <a:off x="11720366" y="1934533"/>
            <a:ext cx="5218894" cy="6417933"/>
          </a:xfrm>
          <a:custGeom>
            <a:avLst/>
            <a:gdLst/>
            <a:ahLst/>
            <a:cxnLst/>
            <a:rect r="r" b="b" t="t" l="l"/>
            <a:pathLst>
              <a:path h="6417933" w="5218894">
                <a:moveTo>
                  <a:pt x="0" y="0"/>
                </a:moveTo>
                <a:lnTo>
                  <a:pt x="5218894" y="0"/>
                </a:lnTo>
                <a:lnTo>
                  <a:pt x="5218894" y="6417934"/>
                </a:lnTo>
                <a:lnTo>
                  <a:pt x="0" y="6417934"/>
                </a:lnTo>
                <a:lnTo>
                  <a:pt x="0" y="0"/>
                </a:lnTo>
                <a:close/>
              </a:path>
            </a:pathLst>
          </a:custGeom>
          <a:blipFill>
            <a:blip r:embed="rId2"/>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9" id="9"/>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b="true">
                <a:solidFill>
                  <a:srgbClr val="900000"/>
                </a:solidFill>
                <a:latin typeface="Arial Bold"/>
                <a:ea typeface="Arial Bold"/>
                <a:cs typeface="Arial Bold"/>
                <a:sym typeface="Arial Bold"/>
              </a:rPr>
              <a:t>Commemorating World War I</a:t>
            </a:r>
          </a:p>
        </p:txBody>
      </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900000"/>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291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did World War I lead to the creation of new states? Give three examples.</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the people of (a) Germany and (b) Italy resent the Treaty of Versailles?</a:t>
            </a:r>
          </a:p>
          <a:p>
            <a:pPr algn="l" marL="539749" indent="-269875" lvl="1">
              <a:lnSpc>
                <a:spcPts val="3499"/>
              </a:lnSpc>
              <a:buAutoNum type="arabicPeriod" startAt="1"/>
            </a:pPr>
            <a:r>
              <a:rPr lang="en-US" sz="2499">
                <a:solidFill>
                  <a:srgbClr val="0DA33B"/>
                </a:solidFill>
                <a:latin typeface="Arial"/>
                <a:ea typeface="Arial"/>
                <a:cs typeface="Arial"/>
                <a:sym typeface="Arial"/>
              </a:rPr>
              <a:t>Where was the world’s first communist government?</a:t>
            </a:r>
          </a:p>
          <a:p>
            <a:pPr algn="l" marL="539749" indent="-269875" lvl="1">
              <a:lnSpc>
                <a:spcPts val="3499"/>
              </a:lnSpc>
              <a:buAutoNum type="arabicPeriod" startAt="1"/>
            </a:pPr>
            <a:r>
              <a:rPr lang="en-US" sz="2499">
                <a:solidFill>
                  <a:srgbClr val="0DA33B"/>
                </a:solidFill>
                <a:latin typeface="Arial"/>
                <a:ea typeface="Arial"/>
                <a:cs typeface="Arial"/>
                <a:sym typeface="Arial"/>
              </a:rPr>
              <a:t>What problems did the League of Nations face?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291 (Artefact, 2nd Edition)</a:t>
            </a:r>
          </a:p>
        </p:txBody>
      </p:sp>
      <p:sp>
        <p:nvSpPr>
          <p:cNvPr name="TextBox 7" id="7"/>
          <p:cNvSpPr txBox="true"/>
          <p:nvPr/>
        </p:nvSpPr>
        <p:spPr>
          <a:xfrm rot="0">
            <a:off x="1028700" y="2149474"/>
            <a:ext cx="15609955" cy="57277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How did World War I lead to the creation of new states? Give three examples.</a:t>
            </a:r>
          </a:p>
          <a:p>
            <a:pPr algn="l" marL="1079499" indent="-359833" lvl="2">
              <a:lnSpc>
                <a:spcPts val="3499"/>
              </a:lnSpc>
              <a:buAutoNum type="alphaLcPeriod" startAt="1"/>
            </a:pPr>
            <a:r>
              <a:rPr lang="en-US" sz="2499">
                <a:solidFill>
                  <a:srgbClr val="000000"/>
                </a:solidFill>
                <a:latin typeface="Arial"/>
                <a:ea typeface="Arial"/>
                <a:cs typeface="Arial"/>
                <a:sym typeface="Arial"/>
              </a:rPr>
              <a:t>New states including Poland, Czechoslovakia, Yugoslavia, Turkey, Finland, Latvia, Estonia and Lithuania were created following the abolition of the Austro-Hungarian and Ottoman Empires, and in accordance with Wilson’s belief in the right to self-determination.</a:t>
            </a:r>
          </a:p>
          <a:p>
            <a:pPr algn="l" marL="539749" indent="-269875" lvl="1">
              <a:lnSpc>
                <a:spcPts val="3499"/>
              </a:lnSpc>
              <a:buAutoNum type="arabicPeriod" startAt="1"/>
            </a:pPr>
            <a:r>
              <a:rPr lang="en-US" sz="2499">
                <a:solidFill>
                  <a:srgbClr val="000000"/>
                </a:solidFill>
                <a:latin typeface="Arial"/>
                <a:ea typeface="Arial"/>
                <a:cs typeface="Arial"/>
                <a:sym typeface="Arial"/>
              </a:rPr>
              <a:t>Why did the people of (a) Germany and (b) Italy resent the Treaty of Versailles?</a:t>
            </a:r>
          </a:p>
          <a:p>
            <a:pPr algn="l" marL="1079499" indent="-359833" lvl="2">
              <a:lnSpc>
                <a:spcPts val="3499"/>
              </a:lnSpc>
              <a:buAutoNum type="alphaLcPeriod" startAt="1"/>
            </a:pPr>
            <a:r>
              <a:rPr lang="en-US" sz="2499">
                <a:solidFill>
                  <a:srgbClr val="000000"/>
                </a:solidFill>
                <a:latin typeface="Arial"/>
                <a:ea typeface="Arial"/>
                <a:cs typeface="Arial"/>
                <a:sym typeface="Arial"/>
              </a:rPr>
              <a:t>The German people felt the Treaty was unduly harsh. They rejected the idea that they were solely responsible for the war and resented the humiliating loss of territory and limitations on their army.</a:t>
            </a:r>
          </a:p>
          <a:p>
            <a:pPr algn="l" marL="1079499" indent="-359833" lvl="2">
              <a:lnSpc>
                <a:spcPts val="3499"/>
              </a:lnSpc>
              <a:buAutoNum type="alphaLcPeriod" startAt="1"/>
            </a:pPr>
            <a:r>
              <a:rPr lang="en-US" sz="2499">
                <a:solidFill>
                  <a:srgbClr val="000000"/>
                </a:solidFill>
                <a:latin typeface="Arial"/>
                <a:ea typeface="Arial"/>
                <a:cs typeface="Arial"/>
                <a:sym typeface="Arial"/>
              </a:rPr>
              <a:t>Italy was angered that it did not get the land it had been promisedwhen it joined the war effort.</a:t>
            </a:r>
          </a:p>
          <a:p>
            <a:pPr algn="l" marL="539749" indent="-269875" lvl="1">
              <a:lnSpc>
                <a:spcPts val="3499"/>
              </a:lnSpc>
              <a:buAutoNum type="arabicPeriod" startAt="1"/>
            </a:pPr>
            <a:r>
              <a:rPr lang="en-US" sz="2499">
                <a:solidFill>
                  <a:srgbClr val="000000"/>
                </a:solidFill>
                <a:latin typeface="Arial"/>
                <a:ea typeface="Arial"/>
                <a:cs typeface="Arial"/>
                <a:sym typeface="Arial"/>
              </a:rPr>
              <a:t>Where was the world’s first communist government?</a:t>
            </a:r>
          </a:p>
          <a:p>
            <a:pPr algn="l" marL="1079499" indent="-359833" lvl="2">
              <a:lnSpc>
                <a:spcPts val="3499"/>
              </a:lnSpc>
              <a:buAutoNum type="alphaLcPeriod" startAt="1"/>
            </a:pPr>
            <a:r>
              <a:rPr lang="en-US" sz="2499">
                <a:solidFill>
                  <a:srgbClr val="000000"/>
                </a:solidFill>
                <a:latin typeface="Arial"/>
                <a:ea typeface="Arial"/>
                <a:cs typeface="Arial"/>
                <a:sym typeface="Arial"/>
              </a:rPr>
              <a:t>Russia</a:t>
            </a:r>
          </a:p>
          <a:p>
            <a:pPr algn="l" marL="539749" indent="-269875" lvl="1">
              <a:lnSpc>
                <a:spcPts val="3499"/>
              </a:lnSpc>
              <a:buAutoNum type="arabicPeriod" startAt="1"/>
            </a:pPr>
            <a:r>
              <a:rPr lang="en-US" sz="2499">
                <a:solidFill>
                  <a:srgbClr val="000000"/>
                </a:solidFill>
                <a:latin typeface="Arial"/>
                <a:ea typeface="Arial"/>
                <a:cs typeface="Arial"/>
                <a:sym typeface="Arial"/>
              </a:rPr>
              <a:t>What problems did the League of Nations face?</a:t>
            </a:r>
          </a:p>
          <a:p>
            <a:pPr algn="l" marL="1079499" indent="-359833" lvl="2">
              <a:lnSpc>
                <a:spcPts val="3499"/>
              </a:lnSpc>
              <a:buAutoNum type="alphaLcPeriod" startAt="1"/>
            </a:pPr>
            <a:r>
              <a:rPr lang="en-US" sz="2499">
                <a:solidFill>
                  <a:srgbClr val="000000"/>
                </a:solidFill>
                <a:latin typeface="Arial"/>
                <a:ea typeface="Arial"/>
                <a:cs typeface="Arial"/>
                <a:sym typeface="Arial"/>
              </a:rPr>
              <a:t>Key powers such as Germany, Russia and the USA were not members, which limited the authority of the League of Nations to organise collective security and settle disputes peacefully.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09"/>
            <a:ext cx="18288000" cy="1419227"/>
          </a:xfrm>
          <a:prstGeom prst="rect">
            <a:avLst/>
          </a:prstGeom>
        </p:spPr>
        <p:txBody>
          <a:bodyPr anchor="t" rtlCol="false" tIns="0" lIns="0" bIns="0" rIns="0">
            <a:spAutoFit/>
          </a:bodyPr>
          <a:lstStyle/>
          <a:p>
            <a:pPr algn="ctr">
              <a:lnSpc>
                <a:spcPts val="10499"/>
              </a:lnSpc>
            </a:pPr>
            <a:r>
              <a:rPr lang="en-US" b="true" sz="7499" spc="337">
                <a:solidFill>
                  <a:srgbClr val="363371"/>
                </a:solidFill>
                <a:latin typeface="Arial Bold"/>
                <a:ea typeface="Arial Bold"/>
                <a:cs typeface="Arial Bold"/>
                <a:sym typeface="Arial Bold"/>
              </a:rPr>
              <a:t>21.5: IRELAND AND WORLD WAR I</a:t>
            </a:r>
          </a:p>
        </p:txBody>
      </p:sp>
      <p:sp>
        <p:nvSpPr>
          <p:cNvPr name="TextBox 4" id="4"/>
          <p:cNvSpPr txBox="true"/>
          <p:nvPr/>
        </p:nvSpPr>
        <p:spPr>
          <a:xfrm rot="0">
            <a:off x="351797"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21.5: ireland and world war i</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7" id="7"/>
          <p:cNvSpPr txBox="true"/>
          <p:nvPr/>
        </p:nvSpPr>
        <p:spPr>
          <a:xfrm rot="0">
            <a:off x="0" y="9613901"/>
            <a:ext cx="1007807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1987975" y="1956218"/>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2"/>
            <a:stretch>
              <a:fillRect l="0" t="0" r="0" b="0"/>
            </a:stretch>
          </a:blipFill>
        </p:spPr>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The Irish soldiers of World War I</a:t>
            </a:r>
          </a:p>
        </p:txBody>
      </p:sp>
      <p:sp>
        <p:nvSpPr>
          <p:cNvPr name="TextBox 8" id="8"/>
          <p:cNvSpPr txBox="true"/>
          <p:nvPr/>
        </p:nvSpPr>
        <p:spPr>
          <a:xfrm rot="0">
            <a:off x="1028700" y="1838325"/>
            <a:ext cx="1065447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About </a:t>
            </a:r>
            <a:r>
              <a:rPr lang="en-US" sz="2500" b="true">
                <a:solidFill>
                  <a:srgbClr val="000000"/>
                </a:solidFill>
                <a:latin typeface="Arial Bold"/>
                <a:ea typeface="Arial Bold"/>
                <a:cs typeface="Arial Bold"/>
                <a:sym typeface="Arial Bold"/>
              </a:rPr>
              <a:t>250,000 Irishmen</a:t>
            </a:r>
            <a:r>
              <a:rPr lang="en-US" sz="2500">
                <a:solidFill>
                  <a:srgbClr val="000000"/>
                </a:solidFill>
                <a:latin typeface="Arial"/>
                <a:ea typeface="Arial"/>
                <a:cs typeface="Arial"/>
                <a:sym typeface="Arial"/>
              </a:rPr>
              <a:t> fought on Britain’s side in World War I. Between </a:t>
            </a:r>
            <a:r>
              <a:rPr lang="en-US" sz="2500" b="true">
                <a:solidFill>
                  <a:srgbClr val="000000"/>
                </a:solidFill>
                <a:latin typeface="Arial Bold"/>
                <a:ea typeface="Arial Bold"/>
                <a:cs typeface="Arial Bold"/>
                <a:sym typeface="Arial Bold"/>
              </a:rPr>
              <a:t>30,000</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50,000</a:t>
            </a:r>
            <a:r>
              <a:rPr lang="en-US" sz="2500">
                <a:solidFill>
                  <a:srgbClr val="000000"/>
                </a:solidFill>
                <a:latin typeface="Arial"/>
                <a:ea typeface="Arial"/>
                <a:cs typeface="Arial"/>
                <a:sym typeface="Arial"/>
              </a:rPr>
              <a:t> died. </a:t>
            </a:r>
            <a:r>
              <a:rPr lang="en-US" sz="2500" b="true">
                <a:solidFill>
                  <a:srgbClr val="000000"/>
                </a:solidFill>
                <a:latin typeface="Arial Bold"/>
                <a:ea typeface="Arial Bold"/>
                <a:cs typeface="Arial Bold"/>
                <a:sym typeface="Arial Bold"/>
              </a:rPr>
              <a:t>Nationalists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Unionists</a:t>
            </a:r>
            <a:r>
              <a:rPr lang="en-US" sz="2500">
                <a:solidFill>
                  <a:srgbClr val="000000"/>
                </a:solidFill>
                <a:latin typeface="Arial"/>
                <a:ea typeface="Arial"/>
                <a:cs typeface="Arial"/>
                <a:sym typeface="Arial"/>
              </a:rPr>
              <a:t> fought on the same side but for different reasons. Many fought in WWI for their political beliefs but also because times were hard at home. The war was a good opportunity to earn money to send home to their families. Many, as young as 15 and 16, joined the war because they seen it as a opportunity to “become a man”. </a:t>
            </a:r>
          </a:p>
          <a:p>
            <a:pPr algn="l">
              <a:lnSpc>
                <a:spcPts val="3500"/>
              </a:lnSpc>
            </a:pPr>
            <a:r>
              <a:rPr lang="en-US" sz="2500" b="true">
                <a:solidFill>
                  <a:srgbClr val="000000"/>
                </a:solidFill>
                <a:latin typeface="Arial Bold"/>
                <a:ea typeface="Arial Bold"/>
                <a:cs typeface="Arial Bold"/>
                <a:sym typeface="Arial Bold"/>
              </a:rPr>
              <a:t>Nationalists</a:t>
            </a:r>
            <a:r>
              <a:rPr lang="en-US" sz="2500">
                <a:solidFill>
                  <a:srgbClr val="000000"/>
                </a:solidFill>
                <a:latin typeface="Arial"/>
                <a:ea typeface="Arial"/>
                <a:cs typeface="Arial"/>
                <a:sym typeface="Arial"/>
              </a:rPr>
              <a:t> joined the </a:t>
            </a:r>
            <a:r>
              <a:rPr lang="en-US" sz="2500" b="true">
                <a:solidFill>
                  <a:srgbClr val="000000"/>
                </a:solidFill>
                <a:latin typeface="Arial Bold"/>
                <a:ea typeface="Arial Bold"/>
                <a:cs typeface="Arial Bold"/>
                <a:sym typeface="Arial Bold"/>
              </a:rPr>
              <a:t>16th (Irish) Division </a:t>
            </a:r>
            <a:r>
              <a:rPr lang="en-US" sz="2500">
                <a:solidFill>
                  <a:srgbClr val="000000"/>
                </a:solidFill>
                <a:latin typeface="Arial"/>
                <a:ea typeface="Arial"/>
                <a:cs typeface="Arial"/>
                <a:sym typeface="Arial"/>
              </a:rPr>
              <a:t>which contained regiments such as the Irish Guards, the Royal Dublin Fusiliers and the Royal Munster Fusiliers. </a:t>
            </a:r>
            <a:r>
              <a:rPr lang="en-US" sz="2500" b="true">
                <a:solidFill>
                  <a:srgbClr val="000000"/>
                </a:solidFill>
                <a:latin typeface="Arial Bold"/>
                <a:ea typeface="Arial Bold"/>
                <a:cs typeface="Arial Bold"/>
                <a:sym typeface="Arial Bold"/>
              </a:rPr>
              <a:t>Unionist</a:t>
            </a:r>
            <a:r>
              <a:rPr lang="en-US" sz="2500">
                <a:solidFill>
                  <a:srgbClr val="000000"/>
                </a:solidFill>
                <a:latin typeface="Arial"/>
                <a:ea typeface="Arial"/>
                <a:cs typeface="Arial"/>
                <a:sym typeface="Arial"/>
              </a:rPr>
              <a:t> joined the </a:t>
            </a:r>
            <a:r>
              <a:rPr lang="en-US" sz="2500" b="true">
                <a:solidFill>
                  <a:srgbClr val="000000"/>
                </a:solidFill>
                <a:latin typeface="Arial Bold"/>
                <a:ea typeface="Arial Bold"/>
                <a:cs typeface="Arial Bold"/>
                <a:sym typeface="Arial Bold"/>
              </a:rPr>
              <a:t>36th (Ulster) Division</a:t>
            </a:r>
            <a:r>
              <a:rPr lang="en-US" sz="2500">
                <a:solidFill>
                  <a:srgbClr val="000000"/>
                </a:solidFill>
                <a:latin typeface="Arial"/>
                <a:ea typeface="Arial"/>
                <a:cs typeface="Arial"/>
                <a:sym typeface="Arial"/>
              </a:rPr>
              <a:t>. The Irish soldiers fought in the </a:t>
            </a:r>
            <a:r>
              <a:rPr lang="en-US" sz="2500" b="true">
                <a:solidFill>
                  <a:srgbClr val="000000"/>
                </a:solidFill>
                <a:latin typeface="Arial Bold"/>
                <a:ea typeface="Arial Bold"/>
                <a:cs typeface="Arial Bold"/>
                <a:sym typeface="Arial Bold"/>
              </a:rPr>
              <a:t>Battle of the Somme</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France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Passchendaele</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Belgium</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Gallipoli</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Turkey</a:t>
            </a:r>
            <a:r>
              <a:rPr lang="en-US" sz="2500">
                <a:solidFill>
                  <a:srgbClr val="000000"/>
                </a:solidFill>
                <a:latin typeface="Arial"/>
                <a:ea typeface="Arial"/>
                <a:cs typeface="Arial"/>
                <a:sym typeface="Arial"/>
              </a:rPr>
              <a:t>. </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208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did (a) Unionist and (b) nationalist leaders encourage their supporters to fight in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the IVF split?</a:t>
            </a:r>
          </a:p>
          <a:p>
            <a:pPr algn="l" marL="539749" indent="-269875" lvl="1">
              <a:lnSpc>
                <a:spcPts val="3499"/>
              </a:lnSpc>
              <a:buAutoNum type="arabicPeriod" startAt="1"/>
            </a:pPr>
            <a:r>
              <a:rPr lang="en-US" sz="2499">
                <a:solidFill>
                  <a:srgbClr val="0DA33B"/>
                </a:solidFill>
                <a:latin typeface="Arial"/>
                <a:ea typeface="Arial"/>
                <a:cs typeface="Arial"/>
                <a:sym typeface="Arial"/>
              </a:rPr>
              <a:t>What groups did it split into and what was the difference between them?</a:t>
            </a:r>
          </a:p>
          <a:p>
            <a:pPr algn="l" marL="539749" indent="-269875" lvl="1">
              <a:lnSpc>
                <a:spcPts val="3499"/>
              </a:lnSpc>
              <a:buAutoNum type="arabicPeriod" startAt="1"/>
            </a:pPr>
            <a:r>
              <a:rPr lang="en-US" sz="2499">
                <a:solidFill>
                  <a:srgbClr val="0DA33B"/>
                </a:solidFill>
                <a:latin typeface="Arial"/>
                <a:ea typeface="Arial"/>
                <a:cs typeface="Arial"/>
                <a:sym typeface="Arial"/>
              </a:rPr>
              <a:t>How many Irishmen fought in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so many enlist to fight?</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2382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Green Fields of France - The High Kings</a:t>
            </a:r>
          </a:p>
        </p:txBody>
      </p:sp>
      <p:sp>
        <p:nvSpPr>
          <p:cNvPr name="TextBox 7" id="7"/>
          <p:cNvSpPr txBox="true"/>
          <p:nvPr/>
        </p:nvSpPr>
        <p:spPr>
          <a:xfrm rot="0">
            <a:off x="1028700" y="1058968"/>
            <a:ext cx="5138255" cy="7888605"/>
          </a:xfrm>
          <a:prstGeom prst="rect">
            <a:avLst/>
          </a:prstGeom>
        </p:spPr>
        <p:txBody>
          <a:bodyPr anchor="t" rtlCol="false" tIns="0" lIns="0" bIns="0" rIns="0">
            <a:spAutoFit/>
          </a:bodyPr>
          <a:lstStyle/>
          <a:p>
            <a:pPr algn="l">
              <a:lnSpc>
                <a:spcPts val="2520"/>
              </a:lnSpc>
            </a:pPr>
            <a:r>
              <a:rPr lang="en-US" sz="1800">
                <a:solidFill>
                  <a:srgbClr val="5B55C8"/>
                </a:solidFill>
                <a:latin typeface="Arial"/>
                <a:ea typeface="Arial"/>
                <a:cs typeface="Arial"/>
                <a:sym typeface="Arial"/>
              </a:rPr>
              <a:t>Well how do you do, young Willie McBride</a:t>
            </a:r>
          </a:p>
          <a:p>
            <a:pPr algn="l">
              <a:lnSpc>
                <a:spcPts val="2520"/>
              </a:lnSpc>
            </a:pPr>
            <a:r>
              <a:rPr lang="en-US" sz="1800">
                <a:solidFill>
                  <a:srgbClr val="5B55C8"/>
                </a:solidFill>
                <a:latin typeface="Arial"/>
                <a:ea typeface="Arial"/>
                <a:cs typeface="Arial"/>
                <a:sym typeface="Arial"/>
              </a:rPr>
              <a:t>Do you mind if I sit here down by your graveside?</a:t>
            </a:r>
          </a:p>
          <a:p>
            <a:pPr algn="l">
              <a:lnSpc>
                <a:spcPts val="2520"/>
              </a:lnSpc>
            </a:pPr>
            <a:r>
              <a:rPr lang="en-US" sz="1800">
                <a:solidFill>
                  <a:srgbClr val="5B55C8"/>
                </a:solidFill>
                <a:latin typeface="Arial"/>
                <a:ea typeface="Arial"/>
                <a:cs typeface="Arial"/>
                <a:sym typeface="Arial"/>
              </a:rPr>
              <a:t>And rest for a while 'neath the warm summer sun</a:t>
            </a:r>
          </a:p>
          <a:p>
            <a:pPr algn="l">
              <a:lnSpc>
                <a:spcPts val="2520"/>
              </a:lnSpc>
            </a:pPr>
            <a:r>
              <a:rPr lang="en-US" sz="1800">
                <a:solidFill>
                  <a:srgbClr val="5B55C8"/>
                </a:solidFill>
                <a:latin typeface="Arial"/>
                <a:ea typeface="Arial"/>
                <a:cs typeface="Arial"/>
                <a:sym typeface="Arial"/>
              </a:rPr>
              <a:t>I've been walking all day and I'm nearly done</a:t>
            </a:r>
          </a:p>
          <a:p>
            <a:pPr algn="l">
              <a:lnSpc>
                <a:spcPts val="2520"/>
              </a:lnSpc>
            </a:pPr>
            <a:r>
              <a:rPr lang="en-US" sz="1800">
                <a:solidFill>
                  <a:srgbClr val="5B55C8"/>
                </a:solidFill>
                <a:latin typeface="Arial"/>
                <a:ea typeface="Arial"/>
                <a:cs typeface="Arial"/>
                <a:sym typeface="Arial"/>
              </a:rPr>
              <a:t>I see by your gravestone, you were only nineteen</a:t>
            </a:r>
          </a:p>
          <a:p>
            <a:pPr algn="l">
              <a:lnSpc>
                <a:spcPts val="2520"/>
              </a:lnSpc>
            </a:pPr>
            <a:r>
              <a:rPr lang="en-US" sz="1800">
                <a:solidFill>
                  <a:srgbClr val="5B55C8"/>
                </a:solidFill>
                <a:latin typeface="Arial"/>
                <a:ea typeface="Arial"/>
                <a:cs typeface="Arial"/>
                <a:sym typeface="Arial"/>
              </a:rPr>
              <a:t>When you joined the great fallen in 1916</a:t>
            </a:r>
            <a:r>
              <a:rPr lang="en-US" sz="1800" u="sng">
                <a:solidFill>
                  <a:srgbClr val="5B55C8"/>
                </a:solidFill>
                <a:latin typeface="Arial"/>
                <a:ea typeface="Arial"/>
                <a:cs typeface="Arial"/>
                <a:sym typeface="Arial"/>
                <a:hlinkClick r:id="rId2" tooltip="https://genius.com/19096952/The-fureys-green-fields-of-france/"/>
              </a:rPr>
              <a:t>.</a:t>
            </a:r>
          </a:p>
          <a:p>
            <a:pPr algn="l">
              <a:lnSpc>
                <a:spcPts val="2520"/>
              </a:lnSpc>
            </a:pPr>
            <a:r>
              <a:rPr lang="en-US" sz="1800">
                <a:solidFill>
                  <a:srgbClr val="5B55C8"/>
                </a:solidFill>
                <a:latin typeface="Arial"/>
                <a:ea typeface="Arial"/>
                <a:cs typeface="Arial"/>
                <a:sym typeface="Arial"/>
              </a:rPr>
              <a:t>I hope you died well and I hope you died clean</a:t>
            </a:r>
          </a:p>
          <a:p>
            <a:pPr algn="l">
              <a:lnSpc>
                <a:spcPts val="2520"/>
              </a:lnSpc>
            </a:pPr>
            <a:r>
              <a:rPr lang="en-US" sz="1800">
                <a:solidFill>
                  <a:srgbClr val="5B55C8"/>
                </a:solidFill>
                <a:latin typeface="Arial"/>
                <a:ea typeface="Arial"/>
                <a:cs typeface="Arial"/>
                <a:sym typeface="Arial"/>
              </a:rPr>
              <a:t>Or young Willie McBride, was it slow and obscene?</a:t>
            </a:r>
          </a:p>
          <a:p>
            <a:pPr algn="l">
              <a:lnSpc>
                <a:spcPts val="2520"/>
              </a:lnSpc>
            </a:pPr>
          </a:p>
          <a:p>
            <a:pPr algn="l">
              <a:lnSpc>
                <a:spcPts val="2520"/>
              </a:lnSpc>
            </a:pPr>
            <a:r>
              <a:rPr lang="en-US" sz="1800">
                <a:solidFill>
                  <a:srgbClr val="5B55C8"/>
                </a:solidFill>
                <a:latin typeface="Arial"/>
                <a:ea typeface="Arial"/>
                <a:cs typeface="Arial"/>
                <a:sym typeface="Arial"/>
              </a:rPr>
              <a:t>Did they beat the drum slowly, did they play the fife lowly?</a:t>
            </a:r>
          </a:p>
          <a:p>
            <a:pPr algn="l">
              <a:lnSpc>
                <a:spcPts val="2520"/>
              </a:lnSpc>
            </a:pPr>
            <a:r>
              <a:rPr lang="en-US" sz="1800">
                <a:solidFill>
                  <a:srgbClr val="5B55C8"/>
                </a:solidFill>
                <a:latin typeface="Arial"/>
                <a:ea typeface="Arial"/>
                <a:cs typeface="Arial"/>
                <a:sym typeface="Arial"/>
              </a:rPr>
              <a:t>Did they sound the death march as they lowered you down?</a:t>
            </a:r>
          </a:p>
          <a:p>
            <a:pPr algn="l">
              <a:lnSpc>
                <a:spcPts val="2520"/>
              </a:lnSpc>
            </a:pPr>
            <a:r>
              <a:rPr lang="en-US" sz="1800">
                <a:solidFill>
                  <a:srgbClr val="5B55C8"/>
                </a:solidFill>
                <a:latin typeface="Arial"/>
                <a:ea typeface="Arial"/>
                <a:cs typeface="Arial"/>
                <a:sym typeface="Arial"/>
              </a:rPr>
              <a:t>And did the band play the Last Post and Chorus?</a:t>
            </a:r>
          </a:p>
          <a:p>
            <a:pPr algn="l">
              <a:lnSpc>
                <a:spcPts val="2520"/>
              </a:lnSpc>
            </a:pPr>
            <a:r>
              <a:rPr lang="en-US" sz="1800">
                <a:solidFill>
                  <a:srgbClr val="5B55C8"/>
                </a:solidFill>
                <a:latin typeface="Arial"/>
                <a:ea typeface="Arial"/>
                <a:cs typeface="Arial"/>
                <a:sym typeface="Arial"/>
              </a:rPr>
              <a:t>Did the pipes play 'The Flowers of the Forest'?</a:t>
            </a:r>
          </a:p>
          <a:p>
            <a:pPr algn="l">
              <a:lnSpc>
                <a:spcPts val="2520"/>
              </a:lnSpc>
            </a:pPr>
          </a:p>
          <a:p>
            <a:pPr algn="l">
              <a:lnSpc>
                <a:spcPts val="2520"/>
              </a:lnSpc>
            </a:pPr>
            <a:r>
              <a:rPr lang="en-US" sz="1800">
                <a:solidFill>
                  <a:srgbClr val="5B55C8"/>
                </a:solidFill>
                <a:latin typeface="Arial"/>
                <a:ea typeface="Arial"/>
                <a:cs typeface="Arial"/>
                <a:sym typeface="Arial"/>
              </a:rPr>
              <a:t>Did you leave 'ere a wife or a sweetheart behind?</a:t>
            </a:r>
          </a:p>
          <a:p>
            <a:pPr algn="l">
              <a:lnSpc>
                <a:spcPts val="2520"/>
              </a:lnSpc>
            </a:pPr>
            <a:r>
              <a:rPr lang="en-US" sz="1800">
                <a:solidFill>
                  <a:srgbClr val="5B55C8"/>
                </a:solidFill>
                <a:latin typeface="Arial"/>
                <a:ea typeface="Arial"/>
                <a:cs typeface="Arial"/>
                <a:sym typeface="Arial"/>
              </a:rPr>
              <a:t>In some faithful heart is your memory enshrined?</a:t>
            </a:r>
          </a:p>
          <a:p>
            <a:pPr algn="l">
              <a:lnSpc>
                <a:spcPts val="2520"/>
              </a:lnSpc>
            </a:pPr>
            <a:r>
              <a:rPr lang="en-US" sz="1800">
                <a:solidFill>
                  <a:srgbClr val="5B55C8"/>
                </a:solidFill>
                <a:latin typeface="Arial"/>
                <a:ea typeface="Arial"/>
                <a:cs typeface="Arial"/>
                <a:sym typeface="Arial"/>
              </a:rPr>
              <a:t>Although you died back in 1916</a:t>
            </a:r>
          </a:p>
          <a:p>
            <a:pPr algn="l">
              <a:lnSpc>
                <a:spcPts val="2520"/>
              </a:lnSpc>
            </a:pPr>
            <a:r>
              <a:rPr lang="en-US" sz="1800">
                <a:solidFill>
                  <a:srgbClr val="5B55C8"/>
                </a:solidFill>
                <a:latin typeface="Arial"/>
                <a:ea typeface="Arial"/>
                <a:cs typeface="Arial"/>
                <a:sym typeface="Arial"/>
              </a:rPr>
              <a:t>In that faithful heart are you forever nineteen?</a:t>
            </a:r>
          </a:p>
          <a:p>
            <a:pPr algn="l">
              <a:lnSpc>
                <a:spcPts val="2520"/>
              </a:lnSpc>
            </a:pPr>
            <a:r>
              <a:rPr lang="en-US" sz="1800">
                <a:solidFill>
                  <a:srgbClr val="5B55C8"/>
                </a:solidFill>
                <a:latin typeface="Arial"/>
                <a:ea typeface="Arial"/>
                <a:cs typeface="Arial"/>
                <a:sym typeface="Arial"/>
              </a:rPr>
              <a:t>Or are you a stranger without even a name</a:t>
            </a:r>
          </a:p>
          <a:p>
            <a:pPr algn="l">
              <a:lnSpc>
                <a:spcPts val="2520"/>
              </a:lnSpc>
            </a:pPr>
            <a:r>
              <a:rPr lang="en-US" sz="1800">
                <a:solidFill>
                  <a:srgbClr val="5B55C8"/>
                </a:solidFill>
                <a:latin typeface="Arial"/>
                <a:ea typeface="Arial"/>
                <a:cs typeface="Arial"/>
                <a:sym typeface="Arial"/>
              </a:rPr>
              <a:t>Enclosed in forever, behind a glass frame?</a:t>
            </a:r>
          </a:p>
          <a:p>
            <a:pPr algn="l">
              <a:lnSpc>
                <a:spcPts val="2520"/>
              </a:lnSpc>
            </a:pPr>
            <a:r>
              <a:rPr lang="en-US" sz="1800">
                <a:solidFill>
                  <a:srgbClr val="5B55C8"/>
                </a:solidFill>
                <a:latin typeface="Arial"/>
                <a:ea typeface="Arial"/>
                <a:cs typeface="Arial"/>
                <a:sym typeface="Arial"/>
              </a:rPr>
              <a:t>In an old photograph, torn, battered and stained</a:t>
            </a:r>
          </a:p>
          <a:p>
            <a:pPr algn="l">
              <a:lnSpc>
                <a:spcPts val="2520"/>
              </a:lnSpc>
            </a:pPr>
            <a:r>
              <a:rPr lang="en-US" sz="1800">
                <a:solidFill>
                  <a:srgbClr val="5B55C8"/>
                </a:solidFill>
                <a:latin typeface="Arial"/>
                <a:ea typeface="Arial"/>
                <a:cs typeface="Arial"/>
                <a:sym typeface="Arial"/>
              </a:rPr>
              <a:t>And faded to yellow in a brown leather frame</a:t>
            </a:r>
          </a:p>
        </p:txBody>
      </p:sp>
      <p:sp>
        <p:nvSpPr>
          <p:cNvPr name="TextBox 8" id="8"/>
          <p:cNvSpPr txBox="true"/>
          <p:nvPr/>
        </p:nvSpPr>
        <p:spPr>
          <a:xfrm rot="0">
            <a:off x="6166955" y="1058968"/>
            <a:ext cx="5138255" cy="8831579"/>
          </a:xfrm>
          <a:prstGeom prst="rect">
            <a:avLst/>
          </a:prstGeom>
        </p:spPr>
        <p:txBody>
          <a:bodyPr anchor="t" rtlCol="false" tIns="0" lIns="0" bIns="0" rIns="0">
            <a:spAutoFit/>
          </a:bodyPr>
          <a:lstStyle/>
          <a:p>
            <a:pPr algn="l">
              <a:lnSpc>
                <a:spcPts val="2520"/>
              </a:lnSpc>
            </a:pPr>
            <a:r>
              <a:rPr lang="en-US" sz="1800">
                <a:solidFill>
                  <a:srgbClr val="7851CB"/>
                </a:solidFill>
                <a:latin typeface="Arial"/>
                <a:ea typeface="Arial"/>
                <a:cs typeface="Arial"/>
                <a:sym typeface="Arial"/>
              </a:rPr>
              <a:t>Did they beat the drum slowly, did they play the fife lowly?</a:t>
            </a:r>
          </a:p>
          <a:p>
            <a:pPr algn="l">
              <a:lnSpc>
                <a:spcPts val="2520"/>
              </a:lnSpc>
            </a:pPr>
            <a:r>
              <a:rPr lang="en-US" sz="1800">
                <a:solidFill>
                  <a:srgbClr val="7851CB"/>
                </a:solidFill>
                <a:latin typeface="Arial"/>
                <a:ea typeface="Arial"/>
                <a:cs typeface="Arial"/>
                <a:sym typeface="Arial"/>
              </a:rPr>
              <a:t>Did they sound the death march as they lowered you down?</a:t>
            </a:r>
          </a:p>
          <a:p>
            <a:pPr algn="l">
              <a:lnSpc>
                <a:spcPts val="2520"/>
              </a:lnSpc>
            </a:pPr>
            <a:r>
              <a:rPr lang="en-US" sz="1800">
                <a:solidFill>
                  <a:srgbClr val="7851CB"/>
                </a:solidFill>
                <a:latin typeface="Arial"/>
                <a:ea typeface="Arial"/>
                <a:cs typeface="Arial"/>
                <a:sym typeface="Arial"/>
              </a:rPr>
              <a:t>Did the band play the Last Post and Chorus?</a:t>
            </a:r>
          </a:p>
          <a:p>
            <a:pPr algn="l">
              <a:lnSpc>
                <a:spcPts val="2520"/>
              </a:lnSpc>
            </a:pPr>
            <a:r>
              <a:rPr lang="en-US" sz="1800">
                <a:solidFill>
                  <a:srgbClr val="7851CB"/>
                </a:solidFill>
                <a:latin typeface="Arial"/>
                <a:ea typeface="Arial"/>
                <a:cs typeface="Arial"/>
                <a:sym typeface="Arial"/>
              </a:rPr>
              <a:t>And did the pipes play 'The Flowers of the Forest'?</a:t>
            </a:r>
          </a:p>
          <a:p>
            <a:pPr algn="l">
              <a:lnSpc>
                <a:spcPts val="2520"/>
              </a:lnSpc>
            </a:pPr>
          </a:p>
          <a:p>
            <a:pPr algn="l">
              <a:lnSpc>
                <a:spcPts val="2520"/>
              </a:lnSpc>
            </a:pPr>
            <a:r>
              <a:rPr lang="en-US" sz="1800">
                <a:solidFill>
                  <a:srgbClr val="7851CB"/>
                </a:solidFill>
                <a:latin typeface="Arial"/>
                <a:ea typeface="Arial"/>
                <a:cs typeface="Arial"/>
                <a:sym typeface="Arial"/>
              </a:rPr>
              <a:t>The sun, now it shines on the green fields of France</a:t>
            </a:r>
          </a:p>
          <a:p>
            <a:pPr algn="l">
              <a:lnSpc>
                <a:spcPts val="2520"/>
              </a:lnSpc>
            </a:pPr>
            <a:r>
              <a:rPr lang="en-US" sz="1800">
                <a:solidFill>
                  <a:srgbClr val="7851CB"/>
                </a:solidFill>
                <a:latin typeface="Arial"/>
                <a:ea typeface="Arial"/>
                <a:cs typeface="Arial"/>
                <a:sym typeface="Arial"/>
              </a:rPr>
              <a:t>There's a warm summer breeze; it makes the red poppies dance</a:t>
            </a:r>
          </a:p>
          <a:p>
            <a:pPr algn="l">
              <a:lnSpc>
                <a:spcPts val="2520"/>
              </a:lnSpc>
            </a:pPr>
            <a:r>
              <a:rPr lang="en-US" sz="1800">
                <a:solidFill>
                  <a:srgbClr val="7851CB"/>
                </a:solidFill>
                <a:latin typeface="Arial"/>
                <a:ea typeface="Arial"/>
                <a:cs typeface="Arial"/>
                <a:sym typeface="Arial"/>
              </a:rPr>
              <a:t>And look how the sun shines from under the clouds</a:t>
            </a:r>
          </a:p>
          <a:p>
            <a:pPr algn="l">
              <a:lnSpc>
                <a:spcPts val="2520"/>
              </a:lnSpc>
            </a:pPr>
            <a:r>
              <a:rPr lang="en-US" sz="1800">
                <a:solidFill>
                  <a:srgbClr val="7851CB"/>
                </a:solidFill>
                <a:latin typeface="Arial"/>
                <a:ea typeface="Arial"/>
                <a:cs typeface="Arial"/>
                <a:sym typeface="Arial"/>
              </a:rPr>
              <a:t>There's no gas, no barbed wire, there's no gun firing now</a:t>
            </a:r>
          </a:p>
          <a:p>
            <a:pPr algn="l">
              <a:lnSpc>
                <a:spcPts val="2520"/>
              </a:lnSpc>
            </a:pPr>
            <a:r>
              <a:rPr lang="en-US" sz="1800">
                <a:solidFill>
                  <a:srgbClr val="7851CB"/>
                </a:solidFill>
                <a:latin typeface="Arial"/>
                <a:ea typeface="Arial"/>
                <a:cs typeface="Arial"/>
                <a:sym typeface="Arial"/>
              </a:rPr>
              <a:t>But here in this graveyard, it's still no man's land</a:t>
            </a:r>
          </a:p>
          <a:p>
            <a:pPr algn="l">
              <a:lnSpc>
                <a:spcPts val="2520"/>
              </a:lnSpc>
            </a:pPr>
            <a:r>
              <a:rPr lang="en-US" sz="1800">
                <a:solidFill>
                  <a:srgbClr val="7851CB"/>
                </a:solidFill>
                <a:latin typeface="Arial"/>
                <a:ea typeface="Arial"/>
                <a:cs typeface="Arial"/>
                <a:sym typeface="Arial"/>
              </a:rPr>
              <a:t>The countless white crosses stand mute in the sand</a:t>
            </a:r>
          </a:p>
          <a:p>
            <a:pPr algn="l">
              <a:lnSpc>
                <a:spcPts val="2520"/>
              </a:lnSpc>
            </a:pPr>
            <a:r>
              <a:rPr lang="en-US" sz="1800">
                <a:solidFill>
                  <a:srgbClr val="7851CB"/>
                </a:solidFill>
                <a:latin typeface="Arial"/>
                <a:ea typeface="Arial"/>
                <a:cs typeface="Arial"/>
                <a:sym typeface="Arial"/>
              </a:rPr>
              <a:t>To man's blind indifference to his fellow man</a:t>
            </a:r>
          </a:p>
          <a:p>
            <a:pPr algn="l">
              <a:lnSpc>
                <a:spcPts val="2520"/>
              </a:lnSpc>
            </a:pPr>
            <a:r>
              <a:rPr lang="en-US" sz="1800">
                <a:solidFill>
                  <a:srgbClr val="7851CB"/>
                </a:solidFill>
                <a:latin typeface="Arial"/>
                <a:ea typeface="Arial"/>
                <a:cs typeface="Arial"/>
                <a:sym typeface="Arial"/>
              </a:rPr>
              <a:t>To a whole generation that were butchered and damned</a:t>
            </a:r>
          </a:p>
          <a:p>
            <a:pPr algn="l">
              <a:lnSpc>
                <a:spcPts val="2520"/>
              </a:lnSpc>
            </a:pPr>
          </a:p>
          <a:p>
            <a:pPr algn="l">
              <a:lnSpc>
                <a:spcPts val="2520"/>
              </a:lnSpc>
            </a:pPr>
            <a:r>
              <a:rPr lang="en-US" sz="1800">
                <a:solidFill>
                  <a:srgbClr val="7851CB"/>
                </a:solidFill>
                <a:latin typeface="Arial"/>
                <a:ea typeface="Arial"/>
                <a:cs typeface="Arial"/>
                <a:sym typeface="Arial"/>
              </a:rPr>
              <a:t>Did they beat the drum slowly, did they play the fife lowly?</a:t>
            </a:r>
          </a:p>
          <a:p>
            <a:pPr algn="l">
              <a:lnSpc>
                <a:spcPts val="2520"/>
              </a:lnSpc>
            </a:pPr>
            <a:r>
              <a:rPr lang="en-US" sz="1800">
                <a:solidFill>
                  <a:srgbClr val="7851CB"/>
                </a:solidFill>
                <a:latin typeface="Arial"/>
                <a:ea typeface="Arial"/>
                <a:cs typeface="Arial"/>
                <a:sym typeface="Arial"/>
              </a:rPr>
              <a:t>Did they sound the death march as they lowered you down?</a:t>
            </a:r>
          </a:p>
          <a:p>
            <a:pPr algn="l">
              <a:lnSpc>
                <a:spcPts val="2520"/>
              </a:lnSpc>
            </a:pPr>
            <a:r>
              <a:rPr lang="en-US" sz="1800">
                <a:solidFill>
                  <a:srgbClr val="7851CB"/>
                </a:solidFill>
                <a:latin typeface="Arial"/>
                <a:ea typeface="Arial"/>
                <a:cs typeface="Arial"/>
                <a:sym typeface="Arial"/>
              </a:rPr>
              <a:t>And did the band play the Last Post and Chorus?</a:t>
            </a:r>
          </a:p>
          <a:p>
            <a:pPr algn="l">
              <a:lnSpc>
                <a:spcPts val="2520"/>
              </a:lnSpc>
            </a:pPr>
            <a:r>
              <a:rPr lang="en-US" sz="1800">
                <a:solidFill>
                  <a:srgbClr val="7851CB"/>
                </a:solidFill>
                <a:latin typeface="Arial"/>
                <a:ea typeface="Arial"/>
                <a:cs typeface="Arial"/>
                <a:sym typeface="Arial"/>
              </a:rPr>
              <a:t>Did the pipes play 'The Flowers of the Forest'?</a:t>
            </a:r>
          </a:p>
        </p:txBody>
      </p:sp>
      <p:sp>
        <p:nvSpPr>
          <p:cNvPr name="TextBox 9" id="9"/>
          <p:cNvSpPr txBox="true"/>
          <p:nvPr/>
        </p:nvSpPr>
        <p:spPr>
          <a:xfrm rot="0">
            <a:off x="11305209" y="1058968"/>
            <a:ext cx="5138255" cy="7259955"/>
          </a:xfrm>
          <a:prstGeom prst="rect">
            <a:avLst/>
          </a:prstGeom>
        </p:spPr>
        <p:txBody>
          <a:bodyPr anchor="t" rtlCol="false" tIns="0" lIns="0" bIns="0" rIns="0">
            <a:spAutoFit/>
          </a:bodyPr>
          <a:lstStyle/>
          <a:p>
            <a:pPr algn="l">
              <a:lnSpc>
                <a:spcPts val="2520"/>
              </a:lnSpc>
            </a:pPr>
            <a:r>
              <a:rPr lang="en-US" sz="1800">
                <a:solidFill>
                  <a:srgbClr val="7D14CF"/>
                </a:solidFill>
                <a:latin typeface="Arial"/>
                <a:ea typeface="Arial"/>
                <a:cs typeface="Arial"/>
                <a:sym typeface="Arial"/>
              </a:rPr>
              <a:t>Ah, young Willie McBride, I can't help wonder why:</a:t>
            </a:r>
          </a:p>
          <a:p>
            <a:pPr algn="l">
              <a:lnSpc>
                <a:spcPts val="2520"/>
              </a:lnSpc>
            </a:pPr>
            <a:r>
              <a:rPr lang="en-US" sz="1800">
                <a:solidFill>
                  <a:srgbClr val="7D14CF"/>
                </a:solidFill>
                <a:latin typeface="Arial"/>
                <a:ea typeface="Arial"/>
                <a:cs typeface="Arial"/>
                <a:sym typeface="Arial"/>
              </a:rPr>
              <a:t>Do those that lie here know, why did they die?</a:t>
            </a:r>
          </a:p>
          <a:p>
            <a:pPr algn="l">
              <a:lnSpc>
                <a:spcPts val="2520"/>
              </a:lnSpc>
            </a:pPr>
            <a:r>
              <a:rPr lang="en-US" sz="1800">
                <a:solidFill>
                  <a:srgbClr val="7D14CF"/>
                </a:solidFill>
                <a:latin typeface="Arial"/>
                <a:ea typeface="Arial"/>
                <a:cs typeface="Arial"/>
                <a:sym typeface="Arial"/>
              </a:rPr>
              <a:t>And did they believe when they answered the call</a:t>
            </a:r>
          </a:p>
          <a:p>
            <a:pPr algn="l">
              <a:lnSpc>
                <a:spcPts val="2520"/>
              </a:lnSpc>
            </a:pPr>
            <a:r>
              <a:rPr lang="en-US" sz="1800">
                <a:solidFill>
                  <a:srgbClr val="7D14CF"/>
                </a:solidFill>
                <a:latin typeface="Arial"/>
                <a:ea typeface="Arial"/>
                <a:cs typeface="Arial"/>
                <a:sym typeface="Arial"/>
              </a:rPr>
              <a:t>Did they really believe that this war would end wars?</a:t>
            </a:r>
          </a:p>
          <a:p>
            <a:pPr algn="l">
              <a:lnSpc>
                <a:spcPts val="2520"/>
              </a:lnSpc>
            </a:pPr>
            <a:r>
              <a:rPr lang="en-US" sz="1800">
                <a:solidFill>
                  <a:srgbClr val="7D14CF"/>
                </a:solidFill>
                <a:latin typeface="Arial"/>
                <a:ea typeface="Arial"/>
                <a:cs typeface="Arial"/>
                <a:sym typeface="Arial"/>
              </a:rPr>
              <a:t>Well, the sorrow, the suffering, the glory, the pain</a:t>
            </a:r>
          </a:p>
          <a:p>
            <a:pPr algn="l">
              <a:lnSpc>
                <a:spcPts val="2520"/>
              </a:lnSpc>
            </a:pPr>
            <a:r>
              <a:rPr lang="en-US" sz="1800">
                <a:solidFill>
                  <a:srgbClr val="7D14CF"/>
                </a:solidFill>
                <a:latin typeface="Arial"/>
                <a:ea typeface="Arial"/>
                <a:cs typeface="Arial"/>
                <a:sym typeface="Arial"/>
              </a:rPr>
              <a:t>The killing and dying were all done in vain</a:t>
            </a:r>
          </a:p>
          <a:p>
            <a:pPr algn="l">
              <a:lnSpc>
                <a:spcPts val="2520"/>
              </a:lnSpc>
            </a:pPr>
            <a:r>
              <a:rPr lang="en-US" sz="1800">
                <a:solidFill>
                  <a:srgbClr val="7D14CF"/>
                </a:solidFill>
                <a:latin typeface="Arial"/>
                <a:ea typeface="Arial"/>
                <a:cs typeface="Arial"/>
                <a:sym typeface="Arial"/>
              </a:rPr>
              <a:t>For young Willie McBride, it all happened again</a:t>
            </a:r>
          </a:p>
          <a:p>
            <a:pPr algn="l">
              <a:lnSpc>
                <a:spcPts val="2520"/>
              </a:lnSpc>
            </a:pPr>
            <a:r>
              <a:rPr lang="en-US" sz="1800">
                <a:solidFill>
                  <a:srgbClr val="7D14CF"/>
                </a:solidFill>
                <a:latin typeface="Arial"/>
                <a:ea typeface="Arial"/>
                <a:cs typeface="Arial"/>
                <a:sym typeface="Arial"/>
              </a:rPr>
              <a:t>And again and again and again and again</a:t>
            </a:r>
          </a:p>
          <a:p>
            <a:pPr algn="l">
              <a:lnSpc>
                <a:spcPts val="2520"/>
              </a:lnSpc>
            </a:pPr>
          </a:p>
          <a:p>
            <a:pPr algn="l">
              <a:lnSpc>
                <a:spcPts val="2520"/>
              </a:lnSpc>
            </a:pPr>
            <a:r>
              <a:rPr lang="en-US" sz="1800">
                <a:solidFill>
                  <a:srgbClr val="7D14CF"/>
                </a:solidFill>
                <a:latin typeface="Arial"/>
                <a:ea typeface="Arial"/>
                <a:cs typeface="Arial"/>
                <a:sym typeface="Arial"/>
              </a:rPr>
              <a:t>Did they beat the drum slowly, did they play the fife lowly?</a:t>
            </a:r>
          </a:p>
          <a:p>
            <a:pPr algn="l">
              <a:lnSpc>
                <a:spcPts val="2520"/>
              </a:lnSpc>
            </a:pPr>
            <a:r>
              <a:rPr lang="en-US" sz="1800">
                <a:solidFill>
                  <a:srgbClr val="7D14CF"/>
                </a:solidFill>
                <a:latin typeface="Arial"/>
                <a:ea typeface="Arial"/>
                <a:cs typeface="Arial"/>
                <a:sym typeface="Arial"/>
              </a:rPr>
              <a:t>Did they sound the death march as they lowered you down?</a:t>
            </a:r>
          </a:p>
          <a:p>
            <a:pPr algn="l">
              <a:lnSpc>
                <a:spcPts val="2520"/>
              </a:lnSpc>
            </a:pPr>
            <a:r>
              <a:rPr lang="en-US" sz="1800">
                <a:solidFill>
                  <a:srgbClr val="7D14CF"/>
                </a:solidFill>
                <a:latin typeface="Arial"/>
                <a:ea typeface="Arial"/>
                <a:cs typeface="Arial"/>
                <a:sym typeface="Arial"/>
              </a:rPr>
              <a:t>And did the band play the Last Post and Chorus?</a:t>
            </a:r>
          </a:p>
          <a:p>
            <a:pPr algn="l">
              <a:lnSpc>
                <a:spcPts val="2520"/>
              </a:lnSpc>
            </a:pPr>
            <a:r>
              <a:rPr lang="en-US" sz="1800">
                <a:solidFill>
                  <a:srgbClr val="7D14CF"/>
                </a:solidFill>
                <a:latin typeface="Arial"/>
                <a:ea typeface="Arial"/>
                <a:cs typeface="Arial"/>
                <a:sym typeface="Arial"/>
              </a:rPr>
              <a:t>Did the pipes play 'The Flowers of the Forest'?</a:t>
            </a:r>
          </a:p>
          <a:p>
            <a:pPr algn="l">
              <a:lnSpc>
                <a:spcPts val="2520"/>
              </a:lnSpc>
            </a:pPr>
          </a:p>
          <a:p>
            <a:pPr algn="l">
              <a:lnSpc>
                <a:spcPts val="2520"/>
              </a:lnSpc>
            </a:pPr>
            <a:r>
              <a:rPr lang="en-US" sz="1800">
                <a:solidFill>
                  <a:srgbClr val="7D14CF"/>
                </a:solidFill>
                <a:latin typeface="Arial"/>
                <a:ea typeface="Arial"/>
                <a:cs typeface="Arial"/>
                <a:sym typeface="Arial"/>
              </a:rPr>
              <a:t>Did they beat the drum slowly, did they play the fife lowly?</a:t>
            </a:r>
          </a:p>
          <a:p>
            <a:pPr algn="l">
              <a:lnSpc>
                <a:spcPts val="2520"/>
              </a:lnSpc>
            </a:pPr>
            <a:r>
              <a:rPr lang="en-US" sz="1800">
                <a:solidFill>
                  <a:srgbClr val="7D14CF"/>
                </a:solidFill>
                <a:latin typeface="Arial"/>
                <a:ea typeface="Arial"/>
                <a:cs typeface="Arial"/>
                <a:sym typeface="Arial"/>
              </a:rPr>
              <a:t>Did they sound the death march as they lowered you down?</a:t>
            </a:r>
          </a:p>
          <a:p>
            <a:pPr algn="l">
              <a:lnSpc>
                <a:spcPts val="2520"/>
              </a:lnSpc>
            </a:pPr>
            <a:r>
              <a:rPr lang="en-US" sz="1800">
                <a:solidFill>
                  <a:srgbClr val="7D14CF"/>
                </a:solidFill>
                <a:latin typeface="Arial"/>
                <a:ea typeface="Arial"/>
                <a:cs typeface="Arial"/>
                <a:sym typeface="Arial"/>
              </a:rPr>
              <a:t>Did the band play the Last Post and Chorus?</a:t>
            </a:r>
          </a:p>
          <a:p>
            <a:pPr algn="l">
              <a:lnSpc>
                <a:spcPts val="2520"/>
              </a:lnSpc>
            </a:pPr>
            <a:r>
              <a:rPr lang="en-US" sz="1800">
                <a:solidFill>
                  <a:srgbClr val="7D14CF"/>
                </a:solidFill>
                <a:latin typeface="Arial"/>
                <a:ea typeface="Arial"/>
                <a:cs typeface="Arial"/>
                <a:sym typeface="Arial"/>
              </a:rPr>
              <a:t>And did the pipes play 'The Flowers of the Forest'?</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b="true">
                <a:solidFill>
                  <a:srgbClr val="363371"/>
                </a:solidFill>
                <a:latin typeface="Arial Bold"/>
                <a:ea typeface="Arial Bold"/>
                <a:cs typeface="Arial Bold"/>
                <a:sym typeface="Arial Bold"/>
              </a:rPr>
              <a:t>Working with Sources</a:t>
            </a:r>
          </a:p>
        </p:txBody>
      </p:sp>
      <p:sp>
        <p:nvSpPr>
          <p:cNvPr name="TextBox 7" id="7"/>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old was Willie McBride when he died, and what significance might his age have in the context of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The song frequently mentions the ceremonies and traditions (e.g., drum beats, fife playing, Last Post, and The Flowers of the Forest). What role do these traditions play in memorializing the fallen, and how do they contrast with the brutal realities of war described elsewhere in the lyrics?</a:t>
            </a:r>
          </a:p>
          <a:p>
            <a:pPr algn="l" marL="539749" indent="-269875" lvl="1">
              <a:lnSpc>
                <a:spcPts val="3499"/>
              </a:lnSpc>
              <a:buAutoNum type="arabicPeriod" startAt="1"/>
            </a:pPr>
            <a:r>
              <a:rPr lang="en-US" sz="2499">
                <a:solidFill>
                  <a:srgbClr val="0DA33B"/>
                </a:solidFill>
                <a:latin typeface="Arial"/>
                <a:ea typeface="Arial"/>
                <a:cs typeface="Arial"/>
                <a:sym typeface="Arial"/>
              </a:rPr>
              <a:t>How does the songwriter depict the passage of time, especially when discussing Willie McBride's memory and the physical state of his photograph?</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the imagery used to portray the present-day setting of the "green fields of France". How does this contrast with the historical setting of World War I as implied in the song?</a:t>
            </a:r>
          </a:p>
          <a:p>
            <a:pPr algn="l" marL="539749" indent="-269875" lvl="1">
              <a:lnSpc>
                <a:spcPts val="3499"/>
              </a:lnSpc>
              <a:buAutoNum type="arabicPeriod" startAt="1"/>
            </a:pPr>
            <a:r>
              <a:rPr lang="en-US" sz="2499">
                <a:solidFill>
                  <a:srgbClr val="0DA33B"/>
                </a:solidFill>
                <a:latin typeface="Arial"/>
                <a:ea typeface="Arial"/>
                <a:cs typeface="Arial"/>
                <a:sym typeface="Arial"/>
              </a:rPr>
              <a:t>What significance do the "countless white crosses" have in the song, and what comment is the songwriter making about "man's blind indifference to his fellow man"?</a:t>
            </a:r>
          </a:p>
          <a:p>
            <a:pPr algn="l" marL="539749" indent="-269875" lvl="1">
              <a:lnSpc>
                <a:spcPts val="3499"/>
              </a:lnSpc>
              <a:buAutoNum type="arabicPeriod" startAt="1"/>
            </a:pPr>
            <a:r>
              <a:rPr lang="en-US" sz="2499">
                <a:solidFill>
                  <a:srgbClr val="0DA33B"/>
                </a:solidFill>
                <a:latin typeface="Arial"/>
                <a:ea typeface="Arial"/>
                <a:cs typeface="Arial"/>
                <a:sym typeface="Arial"/>
              </a:rPr>
              <a:t>Based on the lyrics, how does the songwriter feel about the broader implications of war, and the repeated nature of conflict?</a:t>
            </a:r>
          </a:p>
          <a:p>
            <a:pPr algn="l" marL="539749" indent="-269875" lvl="1">
              <a:lnSpc>
                <a:spcPts val="3499"/>
              </a:lnSpc>
              <a:buAutoNum type="arabicPeriod" startAt="1"/>
            </a:pPr>
            <a:r>
              <a:rPr lang="en-US" sz="2499">
                <a:solidFill>
                  <a:srgbClr val="0DA33B"/>
                </a:solidFill>
                <a:latin typeface="Arial"/>
                <a:ea typeface="Arial"/>
                <a:cs typeface="Arial"/>
                <a:sym typeface="Arial"/>
              </a:rPr>
              <a:t>"To a whole generation that were butchered and damned" – What message or sentiment is being conveyed with this line?</a:t>
            </a:r>
          </a:p>
          <a:p>
            <a:pPr algn="l" marL="539749" indent="-269875" lvl="1">
              <a:lnSpc>
                <a:spcPts val="3499"/>
              </a:lnSpc>
              <a:buAutoNum type="arabicPeriod" startAt="1"/>
            </a:pPr>
            <a:r>
              <a:rPr lang="en-US" sz="2499">
                <a:solidFill>
                  <a:srgbClr val="0DA33B"/>
                </a:solidFill>
                <a:latin typeface="Arial"/>
                <a:ea typeface="Arial"/>
                <a:cs typeface="Arial"/>
                <a:sym typeface="Arial"/>
              </a:rPr>
              <a:t>The singer contemplates why soldiers like Willie McBride went to war. What reasons does he consider, and what conclusions does he draw about the overall purpose and outcome of the war?</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b="true">
                <a:solidFill>
                  <a:srgbClr val="363371"/>
                </a:solidFill>
                <a:latin typeface="Arial Bold"/>
                <a:ea typeface="Arial Bold"/>
                <a:cs typeface="Arial Bold"/>
                <a:sym typeface="Arial Bold"/>
              </a:rPr>
              <a:t>Working with Sources (Answers)</a:t>
            </a:r>
          </a:p>
        </p:txBody>
      </p:sp>
      <p:sp>
        <p:nvSpPr>
          <p:cNvPr name="TextBox 7" id="7"/>
          <p:cNvSpPr txBox="true"/>
          <p:nvPr/>
        </p:nvSpPr>
        <p:spPr>
          <a:xfrm rot="0">
            <a:off x="1028700" y="1575886"/>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Willie McBride was only 19 years old when he died. His young age is significant as it underscores the tragedy of young lives lost in World War I. Many young men, some even younger than Willie, enlisted or were conscripted into the war, often with little understanding of the true horrors they would face.</a:t>
            </a:r>
          </a:p>
          <a:p>
            <a:pPr algn="l" marL="539749" indent="-269875" lvl="1">
              <a:lnSpc>
                <a:spcPts val="3499"/>
              </a:lnSpc>
              <a:buAutoNum type="arabicPeriod" startAt="1"/>
            </a:pPr>
            <a:r>
              <a:rPr lang="en-US" sz="2499">
                <a:solidFill>
                  <a:srgbClr val="000000"/>
                </a:solidFill>
                <a:latin typeface="Arial"/>
                <a:ea typeface="Arial"/>
                <a:cs typeface="Arial"/>
                <a:sym typeface="Arial"/>
              </a:rPr>
              <a:t>The ceremonies and traditions mentioned serve as respectful and sombre tributes to soldiers who have passed away. They offer a dignified remembrance to the fallen, celebrating their service and sacrifice. However, these rituals starkly contrast with the brutal realities of war described in the song, highlighting the difference between the sanitized or honourable depiction of war and its gruesome realities.</a:t>
            </a:r>
          </a:p>
          <a:p>
            <a:pPr algn="l" marL="539749" indent="-269875" lvl="1">
              <a:lnSpc>
                <a:spcPts val="3499"/>
              </a:lnSpc>
              <a:buAutoNum type="arabicPeriod" startAt="1"/>
            </a:pPr>
            <a:r>
              <a:rPr lang="en-US" sz="2499">
                <a:solidFill>
                  <a:srgbClr val="000000"/>
                </a:solidFill>
                <a:latin typeface="Arial"/>
                <a:ea typeface="Arial"/>
                <a:cs typeface="Arial"/>
                <a:sym typeface="Arial"/>
              </a:rPr>
              <a:t>The songwriter alludes to the passage of time by referencing Willie's age at death and contrasting it with the current state of his grave and memory. The old photograph, described as "torn, battered and stained and faded to yellow," serves as a poignant representation of how time has passed, yet Willie remains forever young in memory.</a:t>
            </a:r>
          </a:p>
          <a:p>
            <a:pPr algn="l" marL="539749" indent="-269875" lvl="1">
              <a:lnSpc>
                <a:spcPts val="3499"/>
              </a:lnSpc>
              <a:buAutoNum type="arabicPeriod" startAt="1"/>
            </a:pPr>
            <a:r>
              <a:rPr lang="en-US" sz="2499">
                <a:solidFill>
                  <a:srgbClr val="000000"/>
                </a:solidFill>
                <a:latin typeface="Arial"/>
                <a:ea typeface="Arial"/>
                <a:cs typeface="Arial"/>
                <a:sym typeface="Arial"/>
              </a:rPr>
              <a:t>The present-day imagery paints a serene and peaceful landscape with "a warm summer breeze," "red poppies dancing," and the sun shining "from under the clouds." This contrasts sharply with the implied historical setting of World War I, where there would have been gas attacks, barbed wires, and continuous gunfire. The beauty of the present setting serves as a stark juxtaposition to the devastation of the war era.</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b="true">
                <a:solidFill>
                  <a:srgbClr val="363371"/>
                </a:solidFill>
                <a:latin typeface="Arial Bold"/>
                <a:ea typeface="Arial Bold"/>
                <a:cs typeface="Arial Bold"/>
                <a:sym typeface="Arial Bold"/>
              </a:rPr>
              <a:t>Working with Sources (Answers)</a:t>
            </a:r>
          </a:p>
        </p:txBody>
      </p:sp>
      <p:sp>
        <p:nvSpPr>
          <p:cNvPr name="TextBox 7" id="7"/>
          <p:cNvSpPr txBox="true"/>
          <p:nvPr/>
        </p:nvSpPr>
        <p:spPr>
          <a:xfrm rot="0">
            <a:off x="1028700" y="1575886"/>
            <a:ext cx="15609955"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5. The "countless white crosses" symbolize the vast number of soldiers who lost their lives in the war. They serve as a haunting reminder of the human cost of conflict. The reference to "man's blind indifference to his fellow man" suggests the senseless nature of war, where life is often disregarded, and the sheer scale of loss can become numbing or abstract.</a:t>
            </a:r>
          </a:p>
          <a:p>
            <a:pPr algn="l">
              <a:lnSpc>
                <a:spcPts val="3499"/>
              </a:lnSpc>
            </a:pPr>
            <a:r>
              <a:rPr lang="en-US" sz="2499">
                <a:solidFill>
                  <a:srgbClr val="000000"/>
                </a:solidFill>
                <a:latin typeface="Arial"/>
                <a:ea typeface="Arial"/>
                <a:cs typeface="Arial"/>
                <a:sym typeface="Arial"/>
              </a:rPr>
              <a:t>6. </a:t>
            </a:r>
            <a:r>
              <a:rPr lang="en-US" sz="2499">
                <a:solidFill>
                  <a:srgbClr val="000000"/>
                </a:solidFill>
                <a:latin typeface="Arial"/>
                <a:ea typeface="Arial"/>
                <a:cs typeface="Arial"/>
                <a:sym typeface="Arial"/>
              </a:rPr>
              <a:t>The songwriter expresses a profound sense of sorrow and futility about war. He questions the reasons soldiers are called to war, especially considering the painful consequences. The repeated lines "it all happened again and again and again and again" convey a sense of despair at humanity's inability to learn from past conflicts, suggesting that the tragedies of wars like World War I continue to repeat themselves.</a:t>
            </a:r>
          </a:p>
          <a:p>
            <a:pPr algn="l">
              <a:lnSpc>
                <a:spcPts val="3499"/>
              </a:lnSpc>
            </a:pPr>
            <a:r>
              <a:rPr lang="en-US" sz="2499">
                <a:solidFill>
                  <a:srgbClr val="000000"/>
                </a:solidFill>
                <a:latin typeface="Arial"/>
                <a:ea typeface="Arial"/>
                <a:cs typeface="Arial"/>
                <a:sym typeface="Arial"/>
              </a:rPr>
              <a:t>7. </a:t>
            </a:r>
            <a:r>
              <a:rPr lang="en-US" sz="2499">
                <a:solidFill>
                  <a:srgbClr val="000000"/>
                </a:solidFill>
                <a:latin typeface="Arial"/>
                <a:ea typeface="Arial"/>
                <a:cs typeface="Arial"/>
                <a:sym typeface="Arial"/>
              </a:rPr>
              <a:t>This line conveys a sentiment of tragedy and condemnation. The term "butchered" implies that the generation was led to slaughter, emphasizing the senseless loss of life. "Damned" suggests a betrayal or condemnation of this generation by the forces that sent them to war, hinting at the idea that they were sacrificed for causes that may not have been just or worthy.</a:t>
            </a:r>
          </a:p>
          <a:p>
            <a:pPr algn="l">
              <a:lnSpc>
                <a:spcPts val="3499"/>
              </a:lnSpc>
            </a:pPr>
            <a:r>
              <a:rPr lang="en-US" sz="2499">
                <a:solidFill>
                  <a:srgbClr val="000000"/>
                </a:solidFill>
                <a:latin typeface="Arial"/>
                <a:ea typeface="Arial"/>
                <a:cs typeface="Arial"/>
                <a:sym typeface="Arial"/>
              </a:rPr>
              <a:t>8. </a:t>
            </a:r>
            <a:r>
              <a:rPr lang="en-US" sz="2499">
                <a:solidFill>
                  <a:srgbClr val="000000"/>
                </a:solidFill>
                <a:latin typeface="Arial"/>
                <a:ea typeface="Arial"/>
                <a:cs typeface="Arial"/>
                <a:sym typeface="Arial"/>
              </a:rPr>
              <a:t>The singer wonders if soldiers like Willie McBride went to war out of a sense of duty, for love, or perhaps due to societal pressures. He questions whether they believed that their participation would end all wars. By the end, the conclusion drawn is somber, suggesting that the sacrifices, sorrows, sufferings, and even the glories of the war were all in vain since similar conflicts continued to arise in subsequent generations.</a:t>
            </a:r>
          </a:p>
          <a:p>
            <a:pPr algn="l">
              <a:lnSpc>
                <a:spcPts val="3499"/>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twentieth century saw extraordinary advances in science and technology that would transform people’s lives. However, it was without comparison in human history for the sheer scale of destruction and misery that people inflicted upon each other. </a:t>
            </a:r>
          </a:p>
          <a:p>
            <a:pPr algn="l">
              <a:lnSpc>
                <a:spcPts val="4200"/>
              </a:lnSpc>
            </a:pPr>
            <a:r>
              <a:rPr lang="en-US" sz="3000">
                <a:solidFill>
                  <a:srgbClr val="000000"/>
                </a:solidFill>
                <a:latin typeface="Arial"/>
                <a:ea typeface="Arial"/>
                <a:cs typeface="Arial"/>
                <a:sym typeface="Arial"/>
              </a:rPr>
              <a:t>Over the four years of World War I, 18 million people died and there were profound changes in governments, societies and technology. The war’s aftermath shaped a world which would see even more devasting conflicts.</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47786"/>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Green Fields of France - The High Kings</a:t>
            </a:r>
          </a:p>
        </p:txBody>
      </p:sp>
      <p:sp>
        <p:nvSpPr>
          <p:cNvPr name="TextBox 7" id="7"/>
          <p:cNvSpPr txBox="true"/>
          <p:nvPr/>
        </p:nvSpPr>
        <p:spPr>
          <a:xfrm rot="0">
            <a:off x="1028700" y="1511528"/>
            <a:ext cx="15609955" cy="57277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Written in </a:t>
            </a:r>
            <a:r>
              <a:rPr lang="en-US" sz="2499" b="true">
                <a:solidFill>
                  <a:srgbClr val="000000"/>
                </a:solidFill>
                <a:latin typeface="Arial Bold"/>
                <a:ea typeface="Arial Bold"/>
                <a:cs typeface="Arial Bold"/>
                <a:sym typeface="Arial Bold"/>
              </a:rPr>
              <a:t>1976</a:t>
            </a:r>
            <a:r>
              <a:rPr lang="en-US" sz="2499">
                <a:solidFill>
                  <a:srgbClr val="000000"/>
                </a:solidFill>
                <a:latin typeface="Arial"/>
                <a:ea typeface="Arial"/>
                <a:cs typeface="Arial"/>
                <a:sym typeface="Arial"/>
              </a:rPr>
              <a:t> by </a:t>
            </a:r>
            <a:r>
              <a:rPr lang="en-US" sz="2499" b="true">
                <a:solidFill>
                  <a:srgbClr val="000000"/>
                </a:solidFill>
                <a:latin typeface="Arial Bold"/>
                <a:ea typeface="Arial Bold"/>
                <a:cs typeface="Arial Bold"/>
                <a:sym typeface="Arial Bold"/>
              </a:rPr>
              <a:t>Eric Bogle</a:t>
            </a:r>
            <a:r>
              <a:rPr lang="en-US" sz="2499">
                <a:solidFill>
                  <a:srgbClr val="000000"/>
                </a:solidFill>
                <a:latin typeface="Arial"/>
                <a:ea typeface="Arial"/>
                <a:cs typeface="Arial"/>
                <a:sym typeface="Arial"/>
              </a:rPr>
              <a:t>, a </a:t>
            </a:r>
            <a:r>
              <a:rPr lang="en-US" sz="2499" b="true">
                <a:solidFill>
                  <a:srgbClr val="000000"/>
                </a:solidFill>
                <a:latin typeface="Arial Bold"/>
                <a:ea typeface="Arial Bold"/>
                <a:cs typeface="Arial Bold"/>
                <a:sym typeface="Arial Bold"/>
              </a:rPr>
              <a:t>Scottish-Australian songwriter</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song</a:t>
            </a:r>
            <a:r>
              <a:rPr lang="en-US" sz="2499">
                <a:solidFill>
                  <a:srgbClr val="000000"/>
                </a:solidFill>
                <a:latin typeface="Arial"/>
                <a:ea typeface="Arial"/>
                <a:cs typeface="Arial"/>
                <a:sym typeface="Arial"/>
              </a:rPr>
              <a:t>, also known as </a:t>
            </a:r>
            <a:r>
              <a:rPr lang="en-US" sz="2499" b="true">
                <a:solidFill>
                  <a:srgbClr val="000000"/>
                </a:solidFill>
                <a:latin typeface="Arial Bold"/>
                <a:ea typeface="Arial Bold"/>
                <a:cs typeface="Arial Bold"/>
                <a:sym typeface="Arial Bold"/>
              </a:rPr>
              <a:t>"No Man's Land"</a:t>
            </a:r>
            <a:r>
              <a:rPr lang="en-US" sz="2499">
                <a:solidFill>
                  <a:srgbClr val="000000"/>
                </a:solidFill>
                <a:latin typeface="Arial"/>
                <a:ea typeface="Arial"/>
                <a:cs typeface="Arial"/>
                <a:sym typeface="Arial"/>
              </a:rPr>
              <a:t> or </a:t>
            </a:r>
            <a:r>
              <a:rPr lang="en-US" sz="2499" b="true">
                <a:solidFill>
                  <a:srgbClr val="000000"/>
                </a:solidFill>
                <a:latin typeface="Arial Bold"/>
                <a:ea typeface="Arial Bold"/>
                <a:cs typeface="Arial Bold"/>
                <a:sym typeface="Arial Bold"/>
              </a:rPr>
              <a:t>"Willie McBride"</a:t>
            </a:r>
            <a:r>
              <a:rPr lang="en-US" sz="2499">
                <a:solidFill>
                  <a:srgbClr val="000000"/>
                </a:solidFill>
                <a:latin typeface="Arial"/>
                <a:ea typeface="Arial"/>
                <a:cs typeface="Arial"/>
                <a:sym typeface="Arial"/>
              </a:rPr>
              <a:t>, is a </a:t>
            </a:r>
            <a:r>
              <a:rPr lang="en-US" sz="2499" b="true">
                <a:solidFill>
                  <a:srgbClr val="000000"/>
                </a:solidFill>
                <a:latin typeface="Arial Bold"/>
                <a:ea typeface="Arial Bold"/>
                <a:cs typeface="Arial Bold"/>
                <a:sym typeface="Arial Bold"/>
              </a:rPr>
              <a:t>lament</a:t>
            </a:r>
            <a:r>
              <a:rPr lang="en-US" sz="2499">
                <a:solidFill>
                  <a:srgbClr val="000000"/>
                </a:solidFill>
                <a:latin typeface="Arial"/>
                <a:ea typeface="Arial"/>
                <a:cs typeface="Arial"/>
                <a:sym typeface="Arial"/>
              </a:rPr>
              <a:t> about the </a:t>
            </a:r>
            <a:r>
              <a:rPr lang="en-US" sz="2499" b="true">
                <a:solidFill>
                  <a:srgbClr val="000000"/>
                </a:solidFill>
                <a:latin typeface="Arial Bold"/>
                <a:ea typeface="Arial Bold"/>
                <a:cs typeface="Arial Bold"/>
                <a:sym typeface="Arial Bold"/>
              </a:rPr>
              <a:t>loss</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futility of war</a:t>
            </a:r>
            <a:r>
              <a:rPr lang="en-US" sz="2499">
                <a:solidFill>
                  <a:srgbClr val="000000"/>
                </a:solidFill>
                <a:latin typeface="Arial"/>
                <a:ea typeface="Arial"/>
                <a:cs typeface="Arial"/>
                <a:sym typeface="Arial"/>
              </a:rPr>
              <a:t>. It tells the </a:t>
            </a:r>
            <a:r>
              <a:rPr lang="en-US" sz="2499" b="true">
                <a:solidFill>
                  <a:srgbClr val="000000"/>
                </a:solidFill>
                <a:latin typeface="Arial Bold"/>
                <a:ea typeface="Arial Bold"/>
                <a:cs typeface="Arial Bold"/>
                <a:sym typeface="Arial Bold"/>
              </a:rPr>
              <a:t>story</a:t>
            </a:r>
            <a:r>
              <a:rPr lang="en-US" sz="2499">
                <a:solidFill>
                  <a:srgbClr val="000000"/>
                </a:solidFill>
                <a:latin typeface="Arial"/>
                <a:ea typeface="Arial"/>
                <a:cs typeface="Arial"/>
                <a:sym typeface="Arial"/>
              </a:rPr>
              <a:t> of a </a:t>
            </a:r>
            <a:r>
              <a:rPr lang="en-US" sz="2499" b="true">
                <a:solidFill>
                  <a:srgbClr val="000000"/>
                </a:solidFill>
                <a:latin typeface="Arial Bold"/>
                <a:ea typeface="Arial Bold"/>
                <a:cs typeface="Arial Bold"/>
                <a:sym typeface="Arial Bold"/>
              </a:rPr>
              <a:t>visitor</a:t>
            </a:r>
            <a:r>
              <a:rPr lang="en-US" sz="2499">
                <a:solidFill>
                  <a:srgbClr val="000000"/>
                </a:solidFill>
                <a:latin typeface="Arial"/>
                <a:ea typeface="Arial"/>
                <a:cs typeface="Arial"/>
                <a:sym typeface="Arial"/>
              </a:rPr>
              <a:t> who comes across a </a:t>
            </a:r>
            <a:r>
              <a:rPr lang="en-US" sz="2499" b="true">
                <a:solidFill>
                  <a:srgbClr val="000000"/>
                </a:solidFill>
                <a:latin typeface="Arial Bold"/>
                <a:ea typeface="Arial Bold"/>
                <a:cs typeface="Arial Bold"/>
                <a:sym typeface="Arial Bold"/>
              </a:rPr>
              <a:t>grave</a:t>
            </a:r>
            <a:r>
              <a:rPr lang="en-US" sz="2499">
                <a:solidFill>
                  <a:srgbClr val="000000"/>
                </a:solidFill>
                <a:latin typeface="Arial"/>
                <a:ea typeface="Arial"/>
                <a:cs typeface="Arial"/>
                <a:sym typeface="Arial"/>
              </a:rPr>
              <a:t> in a </a:t>
            </a:r>
            <a:r>
              <a:rPr lang="en-US" sz="2499" b="true">
                <a:solidFill>
                  <a:srgbClr val="000000"/>
                </a:solidFill>
                <a:latin typeface="Arial Bold"/>
                <a:ea typeface="Arial Bold"/>
                <a:cs typeface="Arial Bold"/>
                <a:sym typeface="Arial Bold"/>
              </a:rPr>
              <a:t>WWI cemetery in France</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grave</a:t>
            </a:r>
            <a:r>
              <a:rPr lang="en-US" sz="2499">
                <a:solidFill>
                  <a:srgbClr val="000000"/>
                </a:solidFill>
                <a:latin typeface="Arial"/>
                <a:ea typeface="Arial"/>
                <a:cs typeface="Arial"/>
                <a:sym typeface="Arial"/>
              </a:rPr>
              <a:t> belongs to a </a:t>
            </a:r>
            <a:r>
              <a:rPr lang="en-US" sz="2499" b="true">
                <a:solidFill>
                  <a:srgbClr val="000000"/>
                </a:solidFill>
                <a:latin typeface="Arial Bold"/>
                <a:ea typeface="Arial Bold"/>
                <a:cs typeface="Arial Bold"/>
                <a:sym typeface="Arial Bold"/>
              </a:rPr>
              <a:t>young soldier</a:t>
            </a:r>
            <a:r>
              <a:rPr lang="en-US" sz="2499">
                <a:solidFill>
                  <a:srgbClr val="000000"/>
                </a:solidFill>
                <a:latin typeface="Arial"/>
                <a:ea typeface="Arial"/>
                <a:cs typeface="Arial"/>
                <a:sym typeface="Arial"/>
              </a:rPr>
              <a:t> named </a:t>
            </a:r>
            <a:r>
              <a:rPr lang="en-US" sz="2499" b="true">
                <a:solidFill>
                  <a:srgbClr val="000000"/>
                </a:solidFill>
                <a:latin typeface="Arial Bold"/>
                <a:ea typeface="Arial Bold"/>
                <a:cs typeface="Arial Bold"/>
                <a:sym typeface="Arial Bold"/>
              </a:rPr>
              <a:t>Willie McBride</a:t>
            </a:r>
            <a:r>
              <a:rPr lang="en-US" sz="2499">
                <a:solidFill>
                  <a:srgbClr val="000000"/>
                </a:solidFill>
                <a:latin typeface="Arial"/>
                <a:ea typeface="Arial"/>
                <a:cs typeface="Arial"/>
                <a:sym typeface="Arial"/>
              </a:rPr>
              <a:t>, who </a:t>
            </a:r>
            <a:r>
              <a:rPr lang="en-US" sz="2499" b="true">
                <a:solidFill>
                  <a:srgbClr val="000000"/>
                </a:solidFill>
                <a:latin typeface="Arial Bold"/>
                <a:ea typeface="Arial Bold"/>
                <a:cs typeface="Arial Bold"/>
                <a:sym typeface="Arial Bold"/>
              </a:rPr>
              <a:t>died</a:t>
            </a:r>
            <a:r>
              <a:rPr lang="en-US" sz="2499">
                <a:solidFill>
                  <a:srgbClr val="000000"/>
                </a:solidFill>
                <a:latin typeface="Arial"/>
                <a:ea typeface="Arial"/>
                <a:cs typeface="Arial"/>
                <a:sym typeface="Arial"/>
              </a:rPr>
              <a:t> in </a:t>
            </a:r>
            <a:r>
              <a:rPr lang="en-US" sz="2499" b="true">
                <a:solidFill>
                  <a:srgbClr val="000000"/>
                </a:solidFill>
                <a:latin typeface="Arial Bold"/>
                <a:ea typeface="Arial Bold"/>
                <a:cs typeface="Arial Bold"/>
                <a:sym typeface="Arial Bold"/>
              </a:rPr>
              <a:t>1916</a:t>
            </a:r>
            <a:r>
              <a:rPr lang="en-US" sz="2499">
                <a:solidFill>
                  <a:srgbClr val="000000"/>
                </a:solidFill>
                <a:latin typeface="Arial"/>
                <a:ea typeface="Arial"/>
                <a:cs typeface="Arial"/>
                <a:sym typeface="Arial"/>
              </a:rPr>
              <a:t> at the </a:t>
            </a:r>
            <a:r>
              <a:rPr lang="en-US" sz="2499" b="true">
                <a:solidFill>
                  <a:srgbClr val="000000"/>
                </a:solidFill>
                <a:latin typeface="Arial Bold"/>
                <a:ea typeface="Arial Bold"/>
                <a:cs typeface="Arial Bold"/>
                <a:sym typeface="Arial Bold"/>
              </a:rPr>
              <a:t>age of 19</a:t>
            </a:r>
            <a:r>
              <a:rPr lang="en-US" sz="2499">
                <a:solidFill>
                  <a:srgbClr val="000000"/>
                </a:solidFill>
                <a:latin typeface="Arial"/>
                <a:ea typeface="Arial"/>
                <a:cs typeface="Arial"/>
                <a:sym typeface="Arial"/>
              </a:rPr>
              <a:t>. Bogle's </a:t>
            </a:r>
            <a:r>
              <a:rPr lang="en-US" sz="2499" b="true">
                <a:solidFill>
                  <a:srgbClr val="000000"/>
                </a:solidFill>
                <a:latin typeface="Arial Bold"/>
                <a:ea typeface="Arial Bold"/>
                <a:cs typeface="Arial Bold"/>
                <a:sym typeface="Arial Bold"/>
              </a:rPr>
              <a:t>decision</a:t>
            </a:r>
            <a:r>
              <a:rPr lang="en-US" sz="2499">
                <a:solidFill>
                  <a:srgbClr val="000000"/>
                </a:solidFill>
                <a:latin typeface="Arial"/>
                <a:ea typeface="Arial"/>
                <a:cs typeface="Arial"/>
                <a:sym typeface="Arial"/>
              </a:rPr>
              <a:t> to choose an </a:t>
            </a:r>
            <a:r>
              <a:rPr lang="en-US" sz="2499" b="true">
                <a:solidFill>
                  <a:srgbClr val="000000"/>
                </a:solidFill>
                <a:latin typeface="Arial Bold"/>
                <a:ea typeface="Arial Bold"/>
                <a:cs typeface="Arial Bold"/>
                <a:sym typeface="Arial Bold"/>
              </a:rPr>
              <a:t>Irish name</a:t>
            </a:r>
            <a:r>
              <a:rPr lang="en-US" sz="2499">
                <a:solidFill>
                  <a:srgbClr val="000000"/>
                </a:solidFill>
                <a:latin typeface="Arial"/>
                <a:ea typeface="Arial"/>
                <a:cs typeface="Arial"/>
                <a:sym typeface="Arial"/>
              </a:rPr>
              <a:t>, "Willie McBride", was </a:t>
            </a:r>
            <a:r>
              <a:rPr lang="en-US" sz="2499" b="true">
                <a:solidFill>
                  <a:srgbClr val="000000"/>
                </a:solidFill>
                <a:latin typeface="Arial Bold"/>
                <a:ea typeface="Arial Bold"/>
                <a:cs typeface="Arial Bold"/>
                <a:sym typeface="Arial Bold"/>
              </a:rPr>
              <a:t>deliberate</a:t>
            </a:r>
            <a:r>
              <a:rPr lang="en-US" sz="2499">
                <a:solidFill>
                  <a:srgbClr val="000000"/>
                </a:solidFill>
                <a:latin typeface="Arial"/>
                <a:ea typeface="Arial"/>
                <a:cs typeface="Arial"/>
                <a:sym typeface="Arial"/>
              </a:rPr>
              <a:t>. During the </a:t>
            </a:r>
            <a:r>
              <a:rPr lang="en-US" sz="2499" b="true">
                <a:solidFill>
                  <a:srgbClr val="000000"/>
                </a:solidFill>
                <a:latin typeface="Arial Bold"/>
                <a:ea typeface="Arial Bold"/>
                <a:cs typeface="Arial Bold"/>
                <a:sym typeface="Arial Bold"/>
              </a:rPr>
              <a:t>time</a:t>
            </a:r>
            <a:r>
              <a:rPr lang="en-US" sz="2499">
                <a:solidFill>
                  <a:srgbClr val="000000"/>
                </a:solidFill>
                <a:latin typeface="Arial"/>
                <a:ea typeface="Arial"/>
                <a:cs typeface="Arial"/>
                <a:sym typeface="Arial"/>
              </a:rPr>
              <a:t> of the </a:t>
            </a:r>
            <a:r>
              <a:rPr lang="en-US" sz="2499" b="true">
                <a:solidFill>
                  <a:srgbClr val="000000"/>
                </a:solidFill>
                <a:latin typeface="Arial Bold"/>
                <a:ea typeface="Arial Bold"/>
                <a:cs typeface="Arial Bold"/>
                <a:sym typeface="Arial Bold"/>
              </a:rPr>
              <a:t>song's composition</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Troubles</a:t>
            </a:r>
            <a:r>
              <a:rPr lang="en-US" sz="2499">
                <a:solidFill>
                  <a:srgbClr val="000000"/>
                </a:solidFill>
                <a:latin typeface="Arial"/>
                <a:ea typeface="Arial"/>
                <a:cs typeface="Arial"/>
                <a:sym typeface="Arial"/>
              </a:rPr>
              <a:t> – a </a:t>
            </a:r>
            <a:r>
              <a:rPr lang="en-US" sz="2499" b="true">
                <a:solidFill>
                  <a:srgbClr val="000000"/>
                </a:solidFill>
                <a:latin typeface="Arial Bold"/>
                <a:ea typeface="Arial Bold"/>
                <a:cs typeface="Arial Bold"/>
                <a:sym typeface="Arial Bold"/>
              </a:rPr>
              <a:t>violent</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complex political conflict</a:t>
            </a:r>
            <a:r>
              <a:rPr lang="en-US" sz="2499">
                <a:solidFill>
                  <a:srgbClr val="000000"/>
                </a:solidFill>
                <a:latin typeface="Arial"/>
                <a:ea typeface="Arial"/>
                <a:cs typeface="Arial"/>
                <a:sym typeface="Arial"/>
              </a:rPr>
              <a:t> in </a:t>
            </a:r>
            <a:r>
              <a:rPr lang="en-US" sz="2499" b="true">
                <a:solidFill>
                  <a:srgbClr val="000000"/>
                </a:solidFill>
                <a:latin typeface="Arial Bold"/>
                <a:ea typeface="Arial Bold"/>
                <a:cs typeface="Arial Bold"/>
                <a:sym typeface="Arial Bold"/>
              </a:rPr>
              <a:t>Northern Ireland</a:t>
            </a:r>
            <a:r>
              <a:rPr lang="en-US" sz="2499">
                <a:solidFill>
                  <a:srgbClr val="000000"/>
                </a:solidFill>
                <a:latin typeface="Arial"/>
                <a:ea typeface="Arial"/>
                <a:cs typeface="Arial"/>
                <a:sym typeface="Arial"/>
              </a:rPr>
              <a:t> – was at its </a:t>
            </a:r>
            <a:r>
              <a:rPr lang="en-US" sz="2499" b="true">
                <a:solidFill>
                  <a:srgbClr val="000000"/>
                </a:solidFill>
                <a:latin typeface="Arial Bold"/>
                <a:ea typeface="Arial Bold"/>
                <a:cs typeface="Arial Bold"/>
                <a:sym typeface="Arial Bold"/>
              </a:rPr>
              <a:t>height</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Anti-Irish sentiment</a:t>
            </a:r>
            <a:r>
              <a:rPr lang="en-US" sz="2499">
                <a:solidFill>
                  <a:srgbClr val="000000"/>
                </a:solidFill>
                <a:latin typeface="Arial"/>
                <a:ea typeface="Arial"/>
                <a:cs typeface="Arial"/>
                <a:sym typeface="Arial"/>
              </a:rPr>
              <a:t> was </a:t>
            </a:r>
            <a:r>
              <a:rPr lang="en-US" sz="2499" b="true">
                <a:solidFill>
                  <a:srgbClr val="000000"/>
                </a:solidFill>
                <a:latin typeface="Arial Bold"/>
                <a:ea typeface="Arial Bold"/>
                <a:cs typeface="Arial Bold"/>
                <a:sym typeface="Arial Bold"/>
              </a:rPr>
              <a:t>pervasive</a:t>
            </a:r>
            <a:r>
              <a:rPr lang="en-US" sz="2499">
                <a:solidFill>
                  <a:srgbClr val="000000"/>
                </a:solidFill>
                <a:latin typeface="Arial"/>
                <a:ea typeface="Arial"/>
                <a:cs typeface="Arial"/>
                <a:sym typeface="Arial"/>
              </a:rPr>
              <a:t> in parts of the </a:t>
            </a:r>
            <a:r>
              <a:rPr lang="en-US" sz="2499" b="true">
                <a:solidFill>
                  <a:srgbClr val="000000"/>
                </a:solidFill>
                <a:latin typeface="Arial Bold"/>
                <a:ea typeface="Arial Bold"/>
                <a:cs typeface="Arial Bold"/>
                <a:sym typeface="Arial Bold"/>
              </a:rPr>
              <a:t>UK</a:t>
            </a:r>
            <a:r>
              <a:rPr lang="en-US" sz="2499">
                <a:solidFill>
                  <a:srgbClr val="000000"/>
                </a:solidFill>
                <a:latin typeface="Arial"/>
                <a:ea typeface="Arial"/>
                <a:cs typeface="Arial"/>
                <a:sym typeface="Arial"/>
              </a:rPr>
              <a:t>, and Bogle wanted to </a:t>
            </a:r>
            <a:r>
              <a:rPr lang="en-US" sz="2499" b="true">
                <a:solidFill>
                  <a:srgbClr val="000000"/>
                </a:solidFill>
                <a:latin typeface="Arial Bold"/>
                <a:ea typeface="Arial Bold"/>
                <a:cs typeface="Arial Bold"/>
                <a:sym typeface="Arial Bold"/>
              </a:rPr>
              <a:t>remind listeners</a:t>
            </a:r>
            <a:r>
              <a:rPr lang="en-US" sz="2499">
                <a:solidFill>
                  <a:srgbClr val="000000"/>
                </a:solidFill>
                <a:latin typeface="Arial"/>
                <a:ea typeface="Arial"/>
                <a:cs typeface="Arial"/>
                <a:sym typeface="Arial"/>
              </a:rPr>
              <a:t> of the </a:t>
            </a:r>
            <a:r>
              <a:rPr lang="en-US" sz="2499" b="true">
                <a:solidFill>
                  <a:srgbClr val="000000"/>
                </a:solidFill>
                <a:latin typeface="Arial Bold"/>
                <a:ea typeface="Arial Bold"/>
                <a:cs typeface="Arial Bold"/>
                <a:sym typeface="Arial Bold"/>
              </a:rPr>
              <a:t>sacrifices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Irish</a:t>
            </a:r>
            <a:r>
              <a:rPr lang="en-US" sz="2499">
                <a:solidFill>
                  <a:srgbClr val="000000"/>
                </a:solidFill>
                <a:latin typeface="Arial"/>
                <a:ea typeface="Arial"/>
                <a:cs typeface="Arial"/>
                <a:sym typeface="Arial"/>
              </a:rPr>
              <a:t> had made during </a:t>
            </a:r>
            <a:r>
              <a:rPr lang="en-US" sz="2499" b="true">
                <a:solidFill>
                  <a:srgbClr val="000000"/>
                </a:solidFill>
                <a:latin typeface="Arial Bold"/>
                <a:ea typeface="Arial Bold"/>
                <a:cs typeface="Arial Bold"/>
                <a:sym typeface="Arial Bold"/>
              </a:rPr>
              <a:t>WWI</a:t>
            </a:r>
            <a:r>
              <a:rPr lang="en-US" sz="2499">
                <a:solidFill>
                  <a:srgbClr val="000000"/>
                </a:solidFill>
                <a:latin typeface="Arial"/>
                <a:ea typeface="Arial"/>
                <a:cs typeface="Arial"/>
                <a:sym typeface="Arial"/>
              </a:rPr>
              <a:t>, in an </a:t>
            </a:r>
            <a:r>
              <a:rPr lang="en-US" sz="2499" b="true">
                <a:solidFill>
                  <a:srgbClr val="000000"/>
                </a:solidFill>
                <a:latin typeface="Arial Bold"/>
                <a:ea typeface="Arial Bold"/>
                <a:cs typeface="Arial Bold"/>
                <a:sym typeface="Arial Bold"/>
              </a:rPr>
              <a:t>attempt</a:t>
            </a:r>
            <a:r>
              <a:rPr lang="en-US" sz="2499">
                <a:solidFill>
                  <a:srgbClr val="000000"/>
                </a:solidFill>
                <a:latin typeface="Arial"/>
                <a:ea typeface="Arial"/>
                <a:cs typeface="Arial"/>
                <a:sym typeface="Arial"/>
              </a:rPr>
              <a:t> to </a:t>
            </a:r>
            <a:r>
              <a:rPr lang="en-US" sz="2499" b="true">
                <a:solidFill>
                  <a:srgbClr val="000000"/>
                </a:solidFill>
                <a:latin typeface="Arial Bold"/>
                <a:ea typeface="Arial Bold"/>
                <a:cs typeface="Arial Bold"/>
                <a:sym typeface="Arial Bold"/>
              </a:rPr>
              <a:t>foster understanding</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compassion</a:t>
            </a:r>
            <a:r>
              <a:rPr lang="en-US" sz="2499">
                <a:solidFill>
                  <a:srgbClr val="000000"/>
                </a:solidFill>
                <a:latin typeface="Arial"/>
                <a:ea typeface="Arial"/>
                <a:cs typeface="Arial"/>
                <a:sym typeface="Arial"/>
              </a:rPr>
              <a:t> amidst the </a:t>
            </a:r>
            <a:r>
              <a:rPr lang="en-US" sz="2499" b="true">
                <a:solidFill>
                  <a:srgbClr val="000000"/>
                </a:solidFill>
                <a:latin typeface="Arial Bold"/>
                <a:ea typeface="Arial Bold"/>
                <a:cs typeface="Arial Bold"/>
                <a:sym typeface="Arial Bold"/>
              </a:rPr>
              <a:t>contemporary conflict</a:t>
            </a:r>
            <a:r>
              <a:rPr lang="en-US" sz="2499">
                <a:solidFill>
                  <a:srgbClr val="000000"/>
                </a:solidFill>
                <a:latin typeface="Arial"/>
                <a:ea typeface="Arial"/>
                <a:cs typeface="Arial"/>
                <a:sym typeface="Arial"/>
              </a:rPr>
              <a:t>.</a:t>
            </a:r>
          </a:p>
          <a:p>
            <a:pPr algn="l">
              <a:lnSpc>
                <a:spcPts val="3499"/>
              </a:lnSpc>
            </a:pPr>
            <a:r>
              <a:rPr lang="en-US" sz="2499">
                <a:solidFill>
                  <a:srgbClr val="000000"/>
                </a:solidFill>
                <a:latin typeface="Arial"/>
                <a:ea typeface="Arial"/>
                <a:cs typeface="Arial"/>
                <a:sym typeface="Arial"/>
              </a:rPr>
              <a:t>Through its </a:t>
            </a:r>
            <a:r>
              <a:rPr lang="en-US" sz="2499" b="true">
                <a:solidFill>
                  <a:srgbClr val="000000"/>
                </a:solidFill>
                <a:latin typeface="Arial Bold"/>
                <a:ea typeface="Arial Bold"/>
                <a:cs typeface="Arial Bold"/>
                <a:sym typeface="Arial Bold"/>
              </a:rPr>
              <a:t>poignant lyrics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song contemplates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reasons Willie might have gone to war</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imagining</a:t>
            </a:r>
            <a:r>
              <a:rPr lang="en-US" sz="2499">
                <a:solidFill>
                  <a:srgbClr val="000000"/>
                </a:solidFill>
                <a:latin typeface="Arial"/>
                <a:ea typeface="Arial"/>
                <a:cs typeface="Arial"/>
                <a:sym typeface="Arial"/>
              </a:rPr>
              <a:t> perhaps he </a:t>
            </a:r>
            <a:r>
              <a:rPr lang="en-US" sz="2499" b="true">
                <a:solidFill>
                  <a:srgbClr val="000000"/>
                </a:solidFill>
                <a:latin typeface="Arial Bold"/>
                <a:ea typeface="Arial Bold"/>
                <a:cs typeface="Arial Bold"/>
                <a:sym typeface="Arial Bold"/>
              </a:rPr>
              <a:t>loved a sweetheart</a:t>
            </a:r>
            <a:r>
              <a:rPr lang="en-US" sz="2499">
                <a:solidFill>
                  <a:srgbClr val="000000"/>
                </a:solidFill>
                <a:latin typeface="Arial"/>
                <a:ea typeface="Arial"/>
                <a:cs typeface="Arial"/>
                <a:sym typeface="Arial"/>
              </a:rPr>
              <a:t>, or was it </a:t>
            </a:r>
            <a:r>
              <a:rPr lang="en-US" sz="2499" b="true">
                <a:solidFill>
                  <a:srgbClr val="000000"/>
                </a:solidFill>
                <a:latin typeface="Arial Bold"/>
                <a:ea typeface="Arial Bold"/>
                <a:cs typeface="Arial Bold"/>
                <a:sym typeface="Arial Bold"/>
              </a:rPr>
              <a:t>purely for king and country</a:t>
            </a:r>
            <a:r>
              <a:rPr lang="en-US" sz="2499">
                <a:solidFill>
                  <a:srgbClr val="000000"/>
                </a:solidFill>
                <a:latin typeface="Arial"/>
                <a:ea typeface="Arial"/>
                <a:cs typeface="Arial"/>
                <a:sym typeface="Arial"/>
              </a:rPr>
              <a:t>. It </a:t>
            </a:r>
            <a:r>
              <a:rPr lang="en-US" sz="2499" b="true">
                <a:solidFill>
                  <a:srgbClr val="000000"/>
                </a:solidFill>
                <a:latin typeface="Arial Bold"/>
                <a:ea typeface="Arial Bold"/>
                <a:cs typeface="Arial Bold"/>
                <a:sym typeface="Arial Bold"/>
              </a:rPr>
              <a:t>ponders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stark contrast</a:t>
            </a:r>
            <a:r>
              <a:rPr lang="en-US" sz="2499">
                <a:solidFill>
                  <a:srgbClr val="000000"/>
                </a:solidFill>
                <a:latin typeface="Arial"/>
                <a:ea typeface="Arial"/>
                <a:cs typeface="Arial"/>
                <a:sym typeface="Arial"/>
              </a:rPr>
              <a:t> between the </a:t>
            </a:r>
            <a:r>
              <a:rPr lang="en-US" sz="2499" b="true">
                <a:solidFill>
                  <a:srgbClr val="000000"/>
                </a:solidFill>
                <a:latin typeface="Arial Bold"/>
                <a:ea typeface="Arial Bold"/>
                <a:cs typeface="Arial Bold"/>
                <a:sym typeface="Arial Bold"/>
              </a:rPr>
              <a:t>jubilant send-off young soldiers received</a:t>
            </a:r>
            <a:r>
              <a:rPr lang="en-US" sz="2499">
                <a:solidFill>
                  <a:srgbClr val="000000"/>
                </a:solidFill>
                <a:latin typeface="Arial"/>
                <a:ea typeface="Arial"/>
                <a:cs typeface="Arial"/>
                <a:sym typeface="Arial"/>
              </a:rPr>
              <a:t> and the </a:t>
            </a:r>
            <a:r>
              <a:rPr lang="en-US" sz="2499" b="true">
                <a:solidFill>
                  <a:srgbClr val="000000"/>
                </a:solidFill>
                <a:latin typeface="Arial Bold"/>
                <a:ea typeface="Arial Bold"/>
                <a:cs typeface="Arial Bold"/>
                <a:sym typeface="Arial Bold"/>
              </a:rPr>
              <a:t>tragic reality of their deaths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chorus</a:t>
            </a:r>
            <a:r>
              <a:rPr lang="en-US" sz="2499">
                <a:solidFill>
                  <a:srgbClr val="000000"/>
                </a:solidFill>
                <a:latin typeface="Arial"/>
                <a:ea typeface="Arial"/>
                <a:cs typeface="Arial"/>
                <a:sym typeface="Arial"/>
              </a:rPr>
              <a:t>, which talks about the </a:t>
            </a:r>
            <a:r>
              <a:rPr lang="en-US" sz="2499" b="true">
                <a:solidFill>
                  <a:srgbClr val="000000"/>
                </a:solidFill>
                <a:latin typeface="Arial Bold"/>
                <a:ea typeface="Arial Bold"/>
                <a:cs typeface="Arial Bold"/>
                <a:sym typeface="Arial Bold"/>
              </a:rPr>
              <a:t>"green fields of France"</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alludes</a:t>
            </a:r>
            <a:r>
              <a:rPr lang="en-US" sz="2499">
                <a:solidFill>
                  <a:srgbClr val="000000"/>
                </a:solidFill>
                <a:latin typeface="Arial"/>
                <a:ea typeface="Arial"/>
                <a:cs typeface="Arial"/>
                <a:sym typeface="Arial"/>
              </a:rPr>
              <a:t> to the </a:t>
            </a:r>
            <a:r>
              <a:rPr lang="en-US" sz="2499" b="true">
                <a:solidFill>
                  <a:srgbClr val="000000"/>
                </a:solidFill>
                <a:latin typeface="Arial Bold"/>
                <a:ea typeface="Arial Bold"/>
                <a:cs typeface="Arial Bold"/>
                <a:sym typeface="Arial Bold"/>
              </a:rPr>
              <a:t>tragic irony</a:t>
            </a:r>
            <a:r>
              <a:rPr lang="en-US" sz="2499">
                <a:solidFill>
                  <a:srgbClr val="000000"/>
                </a:solidFill>
                <a:latin typeface="Arial"/>
                <a:ea typeface="Arial"/>
                <a:cs typeface="Arial"/>
                <a:sym typeface="Arial"/>
              </a:rPr>
              <a:t> that the </a:t>
            </a:r>
            <a:r>
              <a:rPr lang="en-US" sz="2499" b="true">
                <a:solidFill>
                  <a:srgbClr val="000000"/>
                </a:solidFill>
                <a:latin typeface="Arial Bold"/>
                <a:ea typeface="Arial Bold"/>
                <a:cs typeface="Arial Bold"/>
                <a:sym typeface="Arial Bold"/>
              </a:rPr>
              <a:t>once bloody battlefields of WWI</a:t>
            </a:r>
            <a:r>
              <a:rPr lang="en-US" sz="2499">
                <a:solidFill>
                  <a:srgbClr val="000000"/>
                </a:solidFill>
                <a:latin typeface="Arial"/>
                <a:ea typeface="Arial"/>
                <a:cs typeface="Arial"/>
                <a:sym typeface="Arial"/>
              </a:rPr>
              <a:t>, where </a:t>
            </a:r>
            <a:r>
              <a:rPr lang="en-US" sz="2499" b="true">
                <a:solidFill>
                  <a:srgbClr val="000000"/>
                </a:solidFill>
                <a:latin typeface="Arial Bold"/>
                <a:ea typeface="Arial Bold"/>
                <a:cs typeface="Arial Bold"/>
                <a:sym typeface="Arial Bold"/>
              </a:rPr>
              <a:t>countless young men died</a:t>
            </a:r>
            <a:r>
              <a:rPr lang="en-US" sz="2499">
                <a:solidFill>
                  <a:srgbClr val="000000"/>
                </a:solidFill>
                <a:latin typeface="Arial"/>
                <a:ea typeface="Arial"/>
                <a:cs typeface="Arial"/>
                <a:sym typeface="Arial"/>
              </a:rPr>
              <a:t>, have now </a:t>
            </a:r>
            <a:r>
              <a:rPr lang="en-US" sz="2499" b="true">
                <a:solidFill>
                  <a:srgbClr val="000000"/>
                </a:solidFill>
                <a:latin typeface="Arial Bold"/>
                <a:ea typeface="Arial Bold"/>
                <a:cs typeface="Arial Bold"/>
                <a:sym typeface="Arial Bold"/>
              </a:rPr>
              <a:t>returned</a:t>
            </a:r>
            <a:r>
              <a:rPr lang="en-US" sz="2499">
                <a:solidFill>
                  <a:srgbClr val="000000"/>
                </a:solidFill>
                <a:latin typeface="Arial"/>
                <a:ea typeface="Arial"/>
                <a:cs typeface="Arial"/>
                <a:sym typeface="Arial"/>
              </a:rPr>
              <a:t> to </a:t>
            </a:r>
            <a:r>
              <a:rPr lang="en-US" sz="2499" b="true">
                <a:solidFill>
                  <a:srgbClr val="000000"/>
                </a:solidFill>
                <a:latin typeface="Arial Bold"/>
                <a:ea typeface="Arial Bold"/>
                <a:cs typeface="Arial Bold"/>
                <a:sym typeface="Arial Bold"/>
              </a:rPr>
              <a:t>peaceful fields.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73986"/>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Green Fields of France - The High Kings</a:t>
            </a:r>
          </a:p>
        </p:txBody>
      </p:sp>
      <p:sp>
        <p:nvSpPr>
          <p:cNvPr name="TextBox 7" id="7"/>
          <p:cNvSpPr txBox="true"/>
          <p:nvPr/>
        </p:nvSpPr>
        <p:spPr>
          <a:xfrm rot="0">
            <a:off x="1028700" y="1537729"/>
            <a:ext cx="15609955" cy="30988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The song has been covered by numerous artists and has become an </a:t>
            </a:r>
            <a:r>
              <a:rPr lang="en-US" sz="2499" b="true">
                <a:solidFill>
                  <a:srgbClr val="000000"/>
                </a:solidFill>
                <a:latin typeface="Arial Bold"/>
                <a:ea typeface="Arial Bold"/>
                <a:cs typeface="Arial Bold"/>
                <a:sym typeface="Arial Bold"/>
              </a:rPr>
              <a:t>anthem for peace</a:t>
            </a:r>
            <a:r>
              <a:rPr lang="en-US" sz="2499">
                <a:solidFill>
                  <a:srgbClr val="000000"/>
                </a:solidFill>
                <a:latin typeface="Arial"/>
                <a:ea typeface="Arial"/>
                <a:cs typeface="Arial"/>
                <a:sym typeface="Arial"/>
              </a:rPr>
              <a:t> and a </a:t>
            </a:r>
            <a:r>
              <a:rPr lang="en-US" sz="2499" b="true">
                <a:solidFill>
                  <a:srgbClr val="000000"/>
                </a:solidFill>
                <a:latin typeface="Arial Bold"/>
                <a:ea typeface="Arial Bold"/>
                <a:cs typeface="Arial Bold"/>
                <a:sym typeface="Arial Bold"/>
              </a:rPr>
              <a:t>poignant reminder</a:t>
            </a:r>
            <a:r>
              <a:rPr lang="en-US" sz="2499">
                <a:solidFill>
                  <a:srgbClr val="000000"/>
                </a:solidFill>
                <a:latin typeface="Arial"/>
                <a:ea typeface="Arial"/>
                <a:cs typeface="Arial"/>
                <a:sym typeface="Arial"/>
              </a:rPr>
              <a:t> of the </a:t>
            </a:r>
            <a:r>
              <a:rPr lang="en-US" sz="2499" b="true">
                <a:solidFill>
                  <a:srgbClr val="000000"/>
                </a:solidFill>
                <a:latin typeface="Arial Bold"/>
                <a:ea typeface="Arial Bold"/>
                <a:cs typeface="Arial Bold"/>
                <a:sym typeface="Arial Bold"/>
              </a:rPr>
              <a:t>costs of war</a:t>
            </a:r>
            <a:r>
              <a:rPr lang="en-US" sz="2499">
                <a:solidFill>
                  <a:srgbClr val="000000"/>
                </a:solidFill>
                <a:latin typeface="Arial"/>
                <a:ea typeface="Arial"/>
                <a:cs typeface="Arial"/>
                <a:sym typeface="Arial"/>
              </a:rPr>
              <a:t>. It has </a:t>
            </a:r>
            <a:r>
              <a:rPr lang="en-US" sz="2499" b="true">
                <a:solidFill>
                  <a:srgbClr val="000000"/>
                </a:solidFill>
                <a:latin typeface="Arial Bold"/>
                <a:ea typeface="Arial Bold"/>
                <a:cs typeface="Arial Bold"/>
                <a:sym typeface="Arial Bold"/>
              </a:rPr>
              <a:t>particular resonance</a:t>
            </a:r>
            <a:r>
              <a:rPr lang="en-US" sz="2499">
                <a:solidFill>
                  <a:srgbClr val="000000"/>
                </a:solidFill>
                <a:latin typeface="Arial"/>
                <a:ea typeface="Arial"/>
                <a:cs typeface="Arial"/>
                <a:sym typeface="Arial"/>
              </a:rPr>
              <a:t> for the </a:t>
            </a:r>
            <a:r>
              <a:rPr lang="en-US" sz="2499" b="true">
                <a:solidFill>
                  <a:srgbClr val="000000"/>
                </a:solidFill>
                <a:latin typeface="Arial Bold"/>
                <a:ea typeface="Arial Bold"/>
                <a:cs typeface="Arial Bold"/>
                <a:sym typeface="Arial Bold"/>
              </a:rPr>
              <a:t>Irish</a:t>
            </a:r>
            <a:r>
              <a:rPr lang="en-US" sz="2499">
                <a:solidFill>
                  <a:srgbClr val="000000"/>
                </a:solidFill>
                <a:latin typeface="Arial"/>
                <a:ea typeface="Arial"/>
                <a:cs typeface="Arial"/>
                <a:sym typeface="Arial"/>
              </a:rPr>
              <a:t>, many of whom </a:t>
            </a:r>
            <a:r>
              <a:rPr lang="en-US" sz="2499" b="true">
                <a:solidFill>
                  <a:srgbClr val="000000"/>
                </a:solidFill>
                <a:latin typeface="Arial Bold"/>
                <a:ea typeface="Arial Bold"/>
                <a:cs typeface="Arial Bold"/>
                <a:sym typeface="Arial Bold"/>
              </a:rPr>
              <a:t>fought in WWI under British command</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faced complex issues of identity and loyalty</a:t>
            </a:r>
            <a:r>
              <a:rPr lang="en-US" sz="2499">
                <a:solidFill>
                  <a:srgbClr val="000000"/>
                </a:solidFill>
                <a:latin typeface="Arial"/>
                <a:ea typeface="Arial"/>
                <a:cs typeface="Arial"/>
                <a:sym typeface="Arial"/>
              </a:rPr>
              <a:t>, especially during the </a:t>
            </a:r>
            <a:r>
              <a:rPr lang="en-US" sz="2499" b="true">
                <a:solidFill>
                  <a:srgbClr val="000000"/>
                </a:solidFill>
                <a:latin typeface="Arial Bold"/>
                <a:ea typeface="Arial Bold"/>
                <a:cs typeface="Arial Bold"/>
                <a:sym typeface="Arial Bold"/>
              </a:rPr>
              <a:t>aftermath of the Easter Rising</a:t>
            </a:r>
            <a:r>
              <a:rPr lang="en-US" sz="2499">
                <a:solidFill>
                  <a:srgbClr val="000000"/>
                </a:solidFill>
                <a:latin typeface="Arial"/>
                <a:ea typeface="Arial"/>
                <a:cs typeface="Arial"/>
                <a:sym typeface="Arial"/>
              </a:rPr>
              <a:t>. While </a:t>
            </a:r>
            <a:r>
              <a:rPr lang="en-US" sz="2499" b="true">
                <a:solidFill>
                  <a:srgbClr val="000000"/>
                </a:solidFill>
                <a:latin typeface="Arial Bold"/>
                <a:ea typeface="Arial Bold"/>
                <a:cs typeface="Arial Bold"/>
                <a:sym typeface="Arial Bold"/>
              </a:rPr>
              <a:t>not exclusively about the Irish experience in WWI</a:t>
            </a:r>
            <a:r>
              <a:rPr lang="en-US" sz="2499">
                <a:solidFill>
                  <a:srgbClr val="000000"/>
                </a:solidFill>
                <a:latin typeface="Arial"/>
                <a:ea typeface="Arial"/>
                <a:cs typeface="Arial"/>
                <a:sym typeface="Arial"/>
              </a:rPr>
              <a:t>, the song does resonate with the </a:t>
            </a:r>
            <a:r>
              <a:rPr lang="en-US" sz="2499" b="true">
                <a:solidFill>
                  <a:srgbClr val="000000"/>
                </a:solidFill>
                <a:latin typeface="Arial Bold"/>
                <a:ea typeface="Arial Bold"/>
                <a:cs typeface="Arial Bold"/>
                <a:sym typeface="Arial Bold"/>
              </a:rPr>
              <a:t>story of many Irish soldiers</a:t>
            </a:r>
            <a:r>
              <a:rPr lang="en-US" sz="2499">
                <a:solidFill>
                  <a:srgbClr val="000000"/>
                </a:solidFill>
                <a:latin typeface="Arial"/>
                <a:ea typeface="Arial"/>
                <a:cs typeface="Arial"/>
                <a:sym typeface="Arial"/>
              </a:rPr>
              <a:t>. Their </a:t>
            </a:r>
            <a:r>
              <a:rPr lang="en-US" sz="2499" b="true">
                <a:solidFill>
                  <a:srgbClr val="000000"/>
                </a:solidFill>
                <a:latin typeface="Arial Bold"/>
                <a:ea typeface="Arial Bold"/>
                <a:cs typeface="Arial Bold"/>
                <a:sym typeface="Arial Bold"/>
              </a:rPr>
              <a:t>participation in the war</a:t>
            </a:r>
            <a:r>
              <a:rPr lang="en-US" sz="2499">
                <a:solidFill>
                  <a:srgbClr val="000000"/>
                </a:solidFill>
                <a:latin typeface="Arial"/>
                <a:ea typeface="Arial"/>
                <a:cs typeface="Arial"/>
                <a:sym typeface="Arial"/>
              </a:rPr>
              <a:t> was for a long time a </a:t>
            </a:r>
            <a:r>
              <a:rPr lang="en-US" sz="2499" b="true">
                <a:solidFill>
                  <a:srgbClr val="000000"/>
                </a:solidFill>
                <a:latin typeface="Arial Bold"/>
                <a:ea typeface="Arial Bold"/>
                <a:cs typeface="Arial Bold"/>
                <a:sym typeface="Arial Bold"/>
              </a:rPr>
              <a:t>controversial</a:t>
            </a:r>
            <a:r>
              <a:rPr lang="en-US" sz="2499">
                <a:solidFill>
                  <a:srgbClr val="000000"/>
                </a:solidFill>
                <a:latin typeface="Arial"/>
                <a:ea typeface="Arial"/>
                <a:cs typeface="Arial"/>
                <a:sym typeface="Arial"/>
              </a:rPr>
              <a:t> and often </a:t>
            </a:r>
            <a:r>
              <a:rPr lang="en-US" sz="2499" b="true">
                <a:solidFill>
                  <a:srgbClr val="000000"/>
                </a:solidFill>
                <a:latin typeface="Arial Bold"/>
                <a:ea typeface="Arial Bold"/>
                <a:cs typeface="Arial Bold"/>
                <a:sym typeface="Arial Bold"/>
              </a:rPr>
              <a:t>overlooked part</a:t>
            </a:r>
            <a:r>
              <a:rPr lang="en-US" sz="2499">
                <a:solidFill>
                  <a:srgbClr val="000000"/>
                </a:solidFill>
                <a:latin typeface="Arial"/>
                <a:ea typeface="Arial"/>
                <a:cs typeface="Arial"/>
                <a:sym typeface="Arial"/>
              </a:rPr>
              <a:t> of </a:t>
            </a:r>
            <a:r>
              <a:rPr lang="en-US" sz="2499" b="true">
                <a:solidFill>
                  <a:srgbClr val="000000"/>
                </a:solidFill>
                <a:latin typeface="Arial Bold"/>
                <a:ea typeface="Arial Bold"/>
                <a:cs typeface="Arial Bold"/>
                <a:sym typeface="Arial Bold"/>
              </a:rPr>
              <a:t>Irish history</a:t>
            </a:r>
            <a:r>
              <a:rPr lang="en-US" sz="2499">
                <a:solidFill>
                  <a:srgbClr val="000000"/>
                </a:solidFill>
                <a:latin typeface="Arial"/>
                <a:ea typeface="Arial"/>
                <a:cs typeface="Arial"/>
                <a:sym typeface="Arial"/>
              </a:rPr>
              <a:t>, as </a:t>
            </a:r>
            <a:r>
              <a:rPr lang="en-US" sz="2499" b="true">
                <a:solidFill>
                  <a:srgbClr val="000000"/>
                </a:solidFill>
                <a:latin typeface="Arial Bold"/>
                <a:ea typeface="Arial Bold"/>
                <a:cs typeface="Arial Bold"/>
                <a:sym typeface="Arial Bold"/>
              </a:rPr>
              <a:t>Ireland itself</a:t>
            </a:r>
            <a:r>
              <a:rPr lang="en-US" sz="2499">
                <a:solidFill>
                  <a:srgbClr val="000000"/>
                </a:solidFill>
                <a:latin typeface="Arial"/>
                <a:ea typeface="Arial"/>
                <a:cs typeface="Arial"/>
                <a:sym typeface="Arial"/>
              </a:rPr>
              <a:t> was undergoing </a:t>
            </a:r>
            <a:r>
              <a:rPr lang="en-US" sz="2499" b="true">
                <a:solidFill>
                  <a:srgbClr val="000000"/>
                </a:solidFill>
                <a:latin typeface="Arial Bold"/>
                <a:ea typeface="Arial Bold"/>
                <a:cs typeface="Arial Bold"/>
                <a:sym typeface="Arial Bold"/>
              </a:rPr>
              <a:t>significant political change</a:t>
            </a:r>
            <a:r>
              <a:rPr lang="en-US" sz="2499">
                <a:solidFill>
                  <a:srgbClr val="000000"/>
                </a:solidFill>
                <a:latin typeface="Arial"/>
                <a:ea typeface="Arial"/>
                <a:cs typeface="Arial"/>
                <a:sym typeface="Arial"/>
              </a:rPr>
              <a:t> and the </a:t>
            </a:r>
            <a:r>
              <a:rPr lang="en-US" sz="2499" b="true">
                <a:solidFill>
                  <a:srgbClr val="000000"/>
                </a:solidFill>
                <a:latin typeface="Arial Bold"/>
                <a:ea typeface="Arial Bold"/>
                <a:cs typeface="Arial Bold"/>
                <a:sym typeface="Arial Bold"/>
              </a:rPr>
              <a:t>struggle for independence</a:t>
            </a:r>
            <a:r>
              <a:rPr lang="en-US" sz="2499">
                <a:solidFill>
                  <a:srgbClr val="000000"/>
                </a:solidFill>
                <a:latin typeface="Arial"/>
                <a:ea typeface="Arial"/>
                <a:cs typeface="Arial"/>
                <a:sym typeface="Arial"/>
              </a:rPr>
              <a:t> during the </a:t>
            </a:r>
            <a:r>
              <a:rPr lang="en-US" sz="2499" b="true">
                <a:solidFill>
                  <a:srgbClr val="000000"/>
                </a:solidFill>
                <a:latin typeface="Arial Bold"/>
                <a:ea typeface="Arial Bold"/>
                <a:cs typeface="Arial Bold"/>
                <a:sym typeface="Arial Bold"/>
              </a:rPr>
              <a:t>same period</a:t>
            </a:r>
            <a:r>
              <a:rPr lang="en-US" sz="2499">
                <a:solidFill>
                  <a:srgbClr val="000000"/>
                </a:solidFill>
                <a:latin typeface="Arial"/>
                <a:ea typeface="Arial"/>
                <a:cs typeface="Arial"/>
                <a:sym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20.10: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20.10: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7" id="7"/>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3" id="3"/>
          <p:cNvSpPr txBox="true"/>
          <p:nvPr/>
        </p:nvSpPr>
        <p:spPr>
          <a:xfrm rot="0">
            <a:off x="1007553" y="1911346"/>
            <a:ext cx="15609955" cy="44227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World War I broke out in August 1914. </a:t>
            </a:r>
            <a:r>
              <a:rPr lang="en-US" sz="2500">
                <a:solidFill>
                  <a:srgbClr val="000000"/>
                </a:solidFill>
                <a:latin typeface="Arial"/>
                <a:ea typeface="Arial"/>
                <a:cs typeface="Arial"/>
                <a:sym typeface="Arial"/>
              </a:rPr>
              <a:t>The long-term cause of the war was the rivalry between powerful European states over colonies, armaments and the Balkans. The assassination of Archduke Franz Ferdinand brought the system of European alliances into play.</a:t>
            </a:r>
          </a:p>
          <a:p>
            <a:pPr algn="l" marL="539754" indent="-269877" lvl="1">
              <a:lnSpc>
                <a:spcPts val="3500"/>
              </a:lnSpc>
              <a:buFont typeface="Arial"/>
              <a:buChar char="•"/>
            </a:pPr>
            <a:r>
              <a:rPr lang="en-US" sz="2500">
                <a:solidFill>
                  <a:srgbClr val="000000"/>
                </a:solidFill>
                <a:latin typeface="Arial"/>
                <a:ea typeface="Arial"/>
                <a:cs typeface="Arial"/>
                <a:sym typeface="Arial"/>
              </a:rPr>
              <a:t>The war was mainly fought along two fronts, west and east. In the trenches of the Western Front, the opposing armies faced each other across no man’s land. Over 19 million people were killed between 1914 and 1918.</a:t>
            </a:r>
          </a:p>
          <a:p>
            <a:pPr algn="l" marL="539754" indent="-269877" lvl="1">
              <a:lnSpc>
                <a:spcPts val="3500"/>
              </a:lnSpc>
              <a:buFont typeface="Arial"/>
              <a:buChar char="•"/>
            </a:pPr>
            <a:r>
              <a:rPr lang="en-US" sz="2500">
                <a:solidFill>
                  <a:srgbClr val="000000"/>
                </a:solidFill>
                <a:latin typeface="Arial"/>
                <a:ea typeface="Arial"/>
                <a:cs typeface="Arial"/>
                <a:sym typeface="Arial"/>
              </a:rPr>
              <a:t>After the war, the leaders of the victorious allies met at Versailles to negotiate a peace deal to impose on Germany.</a:t>
            </a:r>
          </a:p>
          <a:p>
            <a:pPr algn="l" marL="539754" indent="-269877" lvl="1">
              <a:lnSpc>
                <a:spcPts val="3500"/>
              </a:lnSpc>
              <a:buFont typeface="Arial"/>
              <a:buChar char="•"/>
            </a:pPr>
            <a:r>
              <a:rPr lang="en-US" sz="2500">
                <a:solidFill>
                  <a:srgbClr val="000000"/>
                </a:solidFill>
                <a:latin typeface="Arial"/>
                <a:ea typeface="Arial"/>
                <a:cs typeface="Arial"/>
                <a:sym typeface="Arial"/>
              </a:rPr>
              <a:t>The Treaty of Versailles blamed Germany for starting the war, imposed significant reparations, limited the size of its military and removed some of its territory.</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38200"/>
            <a:ext cx="15609955" cy="949326"/>
          </a:xfrm>
          <a:prstGeom prst="rect">
            <a:avLst/>
          </a:prstGeom>
        </p:spPr>
        <p:txBody>
          <a:bodyPr anchor="t" rtlCol="false" tIns="0" lIns="0" bIns="0" rIns="0">
            <a:spAutoFit/>
          </a:bodyPr>
          <a:lstStyle/>
          <a:p>
            <a:pPr algn="l">
              <a:lnSpc>
                <a:spcPts val="6999"/>
              </a:lnSpc>
            </a:pPr>
            <a:r>
              <a:rPr lang="en-US" sz="4999" b="true">
                <a:solidFill>
                  <a:srgbClr val="363371"/>
                </a:solidFill>
                <a:latin typeface="Arial Bold"/>
                <a:ea typeface="Arial Bold"/>
                <a:cs typeface="Arial Bold"/>
                <a:sym typeface="Arial Bold"/>
              </a:rPr>
              <a:t>Reflecting on... World War I</a:t>
            </a:r>
          </a:p>
        </p:txBody>
      </p:sp>
      <p:sp>
        <p:nvSpPr>
          <p:cNvPr name="TextBox 7" id="7"/>
          <p:cNvSpPr txBox="true"/>
          <p:nvPr/>
        </p:nvSpPr>
        <p:spPr>
          <a:xfrm rot="0">
            <a:off x="1028700" y="1673226"/>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The wars of the nineteenth century were limited to armies and battlefields - but in 1914, war became 'total'. Civilians were directly targeted by bombings and blockades. Soldiers died in their millions and many survivors were left physically and emotionally damaged. Technological advances allowed people to kill each other with far greater efficiency and detachment.</a:t>
            </a:r>
          </a:p>
          <a:p>
            <a:pPr algn="l">
              <a:lnSpc>
                <a:spcPts val="4199"/>
              </a:lnSpc>
            </a:pPr>
            <a:r>
              <a:rPr lang="en-US" sz="2999">
                <a:solidFill>
                  <a:srgbClr val="000000"/>
                </a:solidFill>
                <a:latin typeface="Arial"/>
                <a:ea typeface="Arial"/>
                <a:cs typeface="Arial"/>
                <a:sym typeface="Arial"/>
              </a:rPr>
              <a:t>World War I changed the world: empires fell, millions died, states were created, revolutions broke out and the seeds of an even more devasting conflict were sown.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SEC Examination Questions</a:t>
            </a:r>
          </a:p>
        </p:txBody>
      </p:sp>
      <p:sp>
        <p:nvSpPr>
          <p:cNvPr name="TextBox 7" id="7"/>
          <p:cNvSpPr txBox="true"/>
          <p:nvPr/>
        </p:nvSpPr>
        <p:spPr>
          <a:xfrm rot="0">
            <a:off x="1028700" y="1673220"/>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2023 SEC Q55</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Somme Battlefields, France</a:t>
            </a:r>
          </a:p>
          <a:p>
            <a:pPr algn="l">
              <a:lnSpc>
                <a:spcPts val="3500"/>
              </a:lnSpc>
            </a:pPr>
            <a:r>
              <a:rPr lang="en-US" sz="2500">
                <a:solidFill>
                  <a:srgbClr val="000000"/>
                </a:solidFill>
                <a:latin typeface="Arial"/>
                <a:ea typeface="Arial"/>
                <a:cs typeface="Arial"/>
                <a:sym typeface="Arial"/>
              </a:rPr>
              <a:t>Ypres, Belgium</a:t>
            </a:r>
          </a:p>
          <a:p>
            <a:pPr algn="l">
              <a:lnSpc>
                <a:spcPts val="3500"/>
              </a:lnSpc>
            </a:pPr>
            <a:r>
              <a:rPr lang="en-US" sz="2500">
                <a:solidFill>
                  <a:srgbClr val="000000"/>
                </a:solidFill>
                <a:latin typeface="Arial"/>
                <a:ea typeface="Arial"/>
                <a:cs typeface="Arial"/>
                <a:sym typeface="Arial"/>
              </a:rPr>
              <a:t>Gallipoli Peninsula, Turkey</a:t>
            </a:r>
          </a:p>
          <a:p>
            <a:pPr algn="l">
              <a:lnSpc>
                <a:spcPts val="3500"/>
              </a:lnSpc>
            </a:pPr>
            <a:r>
              <a:rPr lang="en-US" sz="2500">
                <a:solidFill>
                  <a:srgbClr val="000000"/>
                </a:solidFill>
                <a:latin typeface="Arial"/>
                <a:ea typeface="Arial"/>
                <a:cs typeface="Arial"/>
                <a:sym typeface="Arial"/>
              </a:rPr>
              <a:t>Verdun, France</a:t>
            </a:r>
          </a:p>
          <a:p>
            <a:pPr algn="l">
              <a:lnSpc>
                <a:spcPts val="3500"/>
              </a:lnSpc>
            </a:pPr>
            <a:r>
              <a:rPr lang="en-US" sz="2500">
                <a:solidFill>
                  <a:srgbClr val="000000"/>
                </a:solidFill>
                <a:latin typeface="Arial"/>
                <a:ea typeface="Arial"/>
                <a:cs typeface="Arial"/>
                <a:sym typeface="Arial"/>
              </a:rPr>
              <a:t>War Memorial Gardens, Islandbridge, Dublin</a:t>
            </a:r>
          </a:p>
          <a:p>
            <a:pPr algn="l">
              <a:lnSpc>
                <a:spcPts val="3500"/>
              </a:lnSpc>
            </a:pPr>
          </a:p>
        </p:txBody>
      </p:sp>
      <p:sp>
        <p:nvSpPr>
          <p:cNvPr name="TextBox 10" id="10"/>
          <p:cNvSpPr txBox="true"/>
          <p:nvPr/>
        </p:nvSpPr>
        <p:spPr>
          <a:xfrm rot="0">
            <a:off x="8833677" y="2673636"/>
            <a:ext cx="3913062"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Prince Max von Baden</a:t>
            </a:r>
          </a:p>
          <a:p>
            <a:pPr algn="l">
              <a:lnSpc>
                <a:spcPts val="3500"/>
              </a:lnSpc>
            </a:pPr>
            <a:r>
              <a:rPr lang="en-US" sz="2500">
                <a:solidFill>
                  <a:srgbClr val="000000"/>
                </a:solidFill>
                <a:latin typeface="Arial"/>
                <a:ea typeface="Arial"/>
                <a:cs typeface="Arial"/>
                <a:sym typeface="Arial"/>
              </a:rPr>
              <a:t>Kaiser Wilhelm II</a:t>
            </a:r>
          </a:p>
          <a:p>
            <a:pPr algn="l">
              <a:lnSpc>
                <a:spcPts val="3500"/>
              </a:lnSpc>
            </a:pPr>
            <a:r>
              <a:rPr lang="en-US" sz="2500">
                <a:solidFill>
                  <a:srgbClr val="000000"/>
                </a:solidFill>
                <a:latin typeface="Arial"/>
                <a:ea typeface="Arial"/>
                <a:cs typeface="Arial"/>
                <a:sym typeface="Arial"/>
              </a:rPr>
              <a:t>Winston Churchill</a:t>
            </a:r>
          </a:p>
          <a:p>
            <a:pPr algn="l">
              <a:lnSpc>
                <a:spcPts val="3500"/>
              </a:lnSpc>
            </a:pPr>
            <a:r>
              <a:rPr lang="en-US" sz="2500">
                <a:solidFill>
                  <a:srgbClr val="000000"/>
                </a:solidFill>
                <a:latin typeface="Arial"/>
                <a:ea typeface="Arial"/>
                <a:cs typeface="Arial"/>
                <a:sym typeface="Arial"/>
              </a:rPr>
              <a:t>Constantine I</a:t>
            </a:r>
          </a:p>
          <a:p>
            <a:pPr algn="l">
              <a:lnSpc>
                <a:spcPts val="3500"/>
              </a:lnSpc>
            </a:pPr>
            <a:r>
              <a:rPr lang="en-US" sz="2500">
                <a:solidFill>
                  <a:srgbClr val="000000"/>
                </a:solidFill>
                <a:latin typeface="Arial"/>
                <a:ea typeface="Arial"/>
                <a:cs typeface="Arial"/>
                <a:sym typeface="Arial"/>
              </a:rPr>
              <a:t>Sir Christoper Cradock</a:t>
            </a:r>
          </a:p>
          <a:p>
            <a:pPr algn="l">
              <a:lnSpc>
                <a:spcPts val="3500"/>
              </a:lnSpc>
            </a:pPr>
            <a:r>
              <a:rPr lang="en-US" sz="2500">
                <a:solidFill>
                  <a:srgbClr val="000000"/>
                </a:solidFill>
                <a:latin typeface="Arial"/>
                <a:ea typeface="Arial"/>
                <a:cs typeface="Arial"/>
                <a:sym typeface="Arial"/>
              </a:rPr>
              <a:t>Archduke Franz Ferdinand</a:t>
            </a:r>
          </a:p>
          <a:p>
            <a:pPr algn="l">
              <a:lnSpc>
                <a:spcPts val="3500"/>
              </a:lnSpc>
            </a:pPr>
            <a:r>
              <a:rPr lang="en-US" sz="2500">
                <a:solidFill>
                  <a:srgbClr val="000000"/>
                </a:solidFill>
                <a:latin typeface="Arial"/>
                <a:ea typeface="Arial"/>
                <a:cs typeface="Arial"/>
                <a:sym typeface="Arial"/>
              </a:rPr>
              <a:t>Emperor Josef I</a:t>
            </a:r>
          </a:p>
          <a:p>
            <a:pPr algn="l">
              <a:lnSpc>
                <a:spcPts val="3500"/>
              </a:lnSpc>
            </a:pPr>
            <a:r>
              <a:rPr lang="en-US" sz="2500">
                <a:solidFill>
                  <a:srgbClr val="000000"/>
                </a:solidFill>
                <a:latin typeface="Arial"/>
                <a:ea typeface="Arial"/>
                <a:cs typeface="Arial"/>
                <a:sym typeface="Arial"/>
              </a:rPr>
              <a:t>Paul von Hindenberg</a:t>
            </a:r>
          </a:p>
          <a:p>
            <a:pPr algn="l">
              <a:lnSpc>
                <a:spcPts val="3500"/>
              </a:lnSpc>
            </a:pPr>
            <a:r>
              <a:rPr lang="en-US" sz="2500">
                <a:solidFill>
                  <a:srgbClr val="000000"/>
                </a:solidFill>
                <a:latin typeface="Arial"/>
                <a:ea typeface="Arial"/>
                <a:cs typeface="Arial"/>
                <a:sym typeface="Arial"/>
              </a:rPr>
              <a:t>Tsar Nicholas II</a:t>
            </a:r>
          </a:p>
          <a:p>
            <a:pPr algn="l">
              <a:lnSpc>
                <a:spcPts val="3500"/>
              </a:lnSpc>
            </a:pPr>
            <a:r>
              <a:rPr lang="en-US" sz="2500">
                <a:solidFill>
                  <a:srgbClr val="000000"/>
                </a:solidFill>
                <a:latin typeface="Arial"/>
                <a:ea typeface="Arial"/>
                <a:cs typeface="Arial"/>
                <a:sym typeface="Arial"/>
              </a:rPr>
              <a:t>Erich Ludendorff</a:t>
            </a:r>
          </a:p>
          <a:p>
            <a:pPr algn="l">
              <a:lnSpc>
                <a:spcPts val="3500"/>
              </a:lnSpc>
            </a:pPr>
            <a:r>
              <a:rPr lang="en-US" sz="2500">
                <a:solidFill>
                  <a:srgbClr val="000000"/>
                </a:solidFill>
                <a:latin typeface="Arial"/>
                <a:ea typeface="Arial"/>
                <a:cs typeface="Arial"/>
                <a:sym typeface="Arial"/>
              </a:rPr>
              <a:t>John J. Pershing</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Figures</a:t>
            </a:r>
          </a:p>
        </p:txBody>
      </p:sp>
      <p:sp>
        <p:nvSpPr>
          <p:cNvPr name="TextBox 13" id="13"/>
          <p:cNvSpPr txBox="true"/>
          <p:nvPr/>
        </p:nvSpPr>
        <p:spPr>
          <a:xfrm rot="0">
            <a:off x="12784087" y="2673636"/>
            <a:ext cx="4155173"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Gavrilo Princip</a:t>
            </a:r>
          </a:p>
          <a:p>
            <a:pPr algn="l">
              <a:lnSpc>
                <a:spcPts val="3500"/>
              </a:lnSpc>
            </a:pPr>
            <a:r>
              <a:rPr lang="en-US" sz="2500">
                <a:solidFill>
                  <a:srgbClr val="000000"/>
                </a:solidFill>
                <a:latin typeface="Arial"/>
                <a:ea typeface="Arial"/>
                <a:cs typeface="Arial"/>
                <a:sym typeface="Arial"/>
              </a:rPr>
              <a:t>Maximilian von Prittwitz</a:t>
            </a:r>
          </a:p>
          <a:p>
            <a:pPr algn="l">
              <a:lnSpc>
                <a:spcPts val="3500"/>
              </a:lnSpc>
            </a:pPr>
            <a:r>
              <a:rPr lang="en-US" sz="2500">
                <a:solidFill>
                  <a:srgbClr val="000000"/>
                </a:solidFill>
                <a:latin typeface="Arial"/>
                <a:ea typeface="Arial"/>
                <a:cs typeface="Arial"/>
                <a:sym typeface="Arial"/>
              </a:rPr>
              <a:t>Radomir Putnik</a:t>
            </a:r>
          </a:p>
          <a:p>
            <a:pPr algn="l">
              <a:lnSpc>
                <a:spcPts val="3500"/>
              </a:lnSpc>
            </a:pPr>
            <a:r>
              <a:rPr lang="en-US" sz="2500">
                <a:solidFill>
                  <a:srgbClr val="000000"/>
                </a:solidFill>
                <a:latin typeface="Arial"/>
                <a:ea typeface="Arial"/>
                <a:cs typeface="Arial"/>
                <a:sym typeface="Arial"/>
              </a:rPr>
              <a:t>Paul von Rennenkampf</a:t>
            </a:r>
          </a:p>
          <a:p>
            <a:pPr algn="l">
              <a:lnSpc>
                <a:spcPts val="3500"/>
              </a:lnSpc>
            </a:pPr>
            <a:r>
              <a:rPr lang="en-US" sz="2500">
                <a:solidFill>
                  <a:srgbClr val="000000"/>
                </a:solidFill>
                <a:latin typeface="Arial"/>
                <a:ea typeface="Arial"/>
                <a:cs typeface="Arial"/>
                <a:sym typeface="Arial"/>
              </a:rPr>
              <a:t>Alexander Samsonov</a:t>
            </a:r>
          </a:p>
          <a:p>
            <a:pPr algn="l">
              <a:lnSpc>
                <a:spcPts val="3500"/>
              </a:lnSpc>
            </a:pPr>
            <a:r>
              <a:rPr lang="en-US" sz="2500">
                <a:solidFill>
                  <a:srgbClr val="000000"/>
                </a:solidFill>
                <a:latin typeface="Arial"/>
                <a:ea typeface="Arial"/>
                <a:cs typeface="Arial"/>
                <a:sym typeface="Arial"/>
              </a:rPr>
              <a:t>Wilhelm Souchon</a:t>
            </a:r>
          </a:p>
          <a:p>
            <a:pPr algn="l">
              <a:lnSpc>
                <a:spcPts val="3500"/>
              </a:lnSpc>
            </a:pPr>
            <a:r>
              <a:rPr lang="en-US" sz="2500">
                <a:solidFill>
                  <a:srgbClr val="000000"/>
                </a:solidFill>
                <a:latin typeface="Arial"/>
                <a:ea typeface="Arial"/>
                <a:cs typeface="Arial"/>
                <a:sym typeface="Arial"/>
              </a:rPr>
              <a:t>Sir Charles Townshend</a:t>
            </a:r>
          </a:p>
          <a:p>
            <a:pPr algn="l">
              <a:lnSpc>
                <a:spcPts val="3500"/>
              </a:lnSpc>
            </a:pPr>
            <a:r>
              <a:rPr lang="en-US" sz="2500">
                <a:solidFill>
                  <a:srgbClr val="000000"/>
                </a:solidFill>
                <a:latin typeface="Arial"/>
                <a:ea typeface="Arial"/>
                <a:cs typeface="Arial"/>
                <a:sym typeface="Arial"/>
              </a:rPr>
              <a:t>King George V</a:t>
            </a:r>
          </a:p>
          <a:p>
            <a:pPr algn="l">
              <a:lnSpc>
                <a:spcPts val="3500"/>
              </a:lnSpc>
            </a:pPr>
            <a:r>
              <a:rPr lang="en-US" sz="2500">
                <a:solidFill>
                  <a:srgbClr val="000000"/>
                </a:solidFill>
                <a:latin typeface="Arial"/>
                <a:ea typeface="Arial"/>
                <a:cs typeface="Arial"/>
                <a:sym typeface="Arial"/>
              </a:rPr>
              <a:t>Queen Victoria</a:t>
            </a:r>
          </a:p>
          <a:p>
            <a:pPr algn="l">
              <a:lnSpc>
                <a:spcPts val="3500"/>
              </a:lnSpc>
            </a:pPr>
            <a:r>
              <a:rPr lang="en-US" sz="2500">
                <a:solidFill>
                  <a:srgbClr val="000000"/>
                </a:solidFill>
                <a:latin typeface="Arial"/>
                <a:ea typeface="Arial"/>
                <a:cs typeface="Arial"/>
                <a:sym typeface="Arial"/>
              </a:rPr>
              <a:t>Woodrow Wilson</a:t>
            </a:r>
          </a:p>
          <a:p>
            <a:pPr algn="l">
              <a:lnSpc>
                <a:spcPts val="3500"/>
              </a:lnSpc>
            </a:pP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b="true" sz="6999" spc="314">
                <a:solidFill>
                  <a:srgbClr val="363371"/>
                </a:solidFill>
                <a:latin typeface="Arial Bold"/>
                <a:ea typeface="Arial Bold"/>
                <a:cs typeface="Arial Bold"/>
                <a:sym typeface="Arial Bold"/>
              </a:rPr>
              <a:t>21.1: THE CAUSES OF WORLD WAR I</a:t>
            </a:r>
          </a:p>
        </p:txBody>
      </p:sp>
      <p:sp>
        <p:nvSpPr>
          <p:cNvPr name="TextBox 4" id="4"/>
          <p:cNvSpPr txBox="true"/>
          <p:nvPr/>
        </p:nvSpPr>
        <p:spPr>
          <a:xfrm rot="0">
            <a:off x="351801" y="3884922"/>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ea typeface="Daydream"/>
                <a:cs typeface="Daydream"/>
                <a:sym typeface="Daydream"/>
              </a:rPr>
              <a:t>21.1: the causes of world war i</a:t>
            </a:r>
          </a:p>
        </p:txBody>
      </p:sp>
      <p:sp>
        <p:nvSpPr>
          <p:cNvPr name="TextBox 5" id="5"/>
          <p:cNvSpPr txBox="true"/>
          <p:nvPr/>
        </p:nvSpPr>
        <p:spPr>
          <a:xfrm rot="0">
            <a:off x="15680334" y="-14772"/>
            <a:ext cx="21621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7" id="7"/>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Europe falls apart</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the years before 1914, Europe was dominated by empires that were competing for power and territory. A number of issues were driving European countries apart:</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Disagreements over colonies </a:t>
            </a:r>
            <a:r>
              <a:rPr lang="en-US" sz="3000">
                <a:solidFill>
                  <a:srgbClr val="000000"/>
                </a:solidFill>
                <a:latin typeface="Arial"/>
                <a:ea typeface="Arial"/>
                <a:cs typeface="Arial"/>
                <a:sym typeface="Arial"/>
              </a:rPr>
              <a:t>in Africa and Asia</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Military arms races</a:t>
            </a:r>
            <a:r>
              <a:rPr lang="en-US" sz="3000">
                <a:solidFill>
                  <a:srgbClr val="000000"/>
                </a:solidFill>
                <a:latin typeface="Arial"/>
                <a:ea typeface="Arial"/>
                <a:cs typeface="Arial"/>
                <a:sym typeface="Arial"/>
              </a:rPr>
              <a:t>, especially between Germany and Britain over their naval fleets</a:t>
            </a:r>
          </a:p>
          <a:p>
            <a:pPr algn="l" marL="647702" indent="-323851" lvl="1">
              <a:lnSpc>
                <a:spcPts val="4200"/>
              </a:lnSpc>
              <a:buFont typeface="Arial"/>
              <a:buChar char="•"/>
            </a:pPr>
            <a:r>
              <a:rPr lang="en-US" sz="3000">
                <a:solidFill>
                  <a:srgbClr val="000000"/>
                </a:solidFill>
                <a:latin typeface="Arial"/>
                <a:ea typeface="Arial"/>
                <a:cs typeface="Arial"/>
                <a:sym typeface="Arial"/>
              </a:rPr>
              <a:t>Competition between Austria and Russia for </a:t>
            </a:r>
            <a:r>
              <a:rPr lang="en-US" b="true" sz="3000">
                <a:solidFill>
                  <a:srgbClr val="000000"/>
                </a:solidFill>
                <a:latin typeface="Arial Bold"/>
                <a:ea typeface="Arial Bold"/>
                <a:cs typeface="Arial Bold"/>
                <a:sym typeface="Arial Bold"/>
              </a:rPr>
              <a:t>influence in the Balkans</a:t>
            </a:r>
            <a:r>
              <a:rPr lang="en-US" sz="3000">
                <a:solidFill>
                  <a:srgbClr val="000000"/>
                </a:solidFill>
                <a:latin typeface="Arial"/>
                <a:ea typeface="Arial"/>
                <a:cs typeface="Arial"/>
                <a:sym typeface="Arial"/>
              </a:rPr>
              <a:t> (south-east Europe) as the Ottoman Empire slowly collapsed and new states (such as Serbia) emerged.</a:t>
            </a:r>
          </a:p>
          <a:p>
            <a:pPr algn="l">
              <a:lnSpc>
                <a:spcPts val="4200"/>
              </a:lnSpc>
            </a:pPr>
            <a:r>
              <a:rPr lang="en-US" sz="3000">
                <a:solidFill>
                  <a:srgbClr val="000000"/>
                </a:solidFill>
                <a:latin typeface="Arial"/>
                <a:ea typeface="Arial"/>
                <a:cs typeface="Arial"/>
                <a:sym typeface="Arial"/>
              </a:rPr>
              <a:t>These issues saw the creation of </a:t>
            </a:r>
            <a:r>
              <a:rPr lang="en-US" sz="3000" b="true">
                <a:solidFill>
                  <a:srgbClr val="000000"/>
                </a:solidFill>
                <a:latin typeface="Arial Bold"/>
                <a:ea typeface="Arial Bold"/>
                <a:cs typeface="Arial Bold"/>
                <a:sym typeface="Arial Bold"/>
              </a:rPr>
              <a:t>a system of alliances </a:t>
            </a:r>
            <a:r>
              <a:rPr lang="en-US" sz="3000">
                <a:solidFill>
                  <a:srgbClr val="000000"/>
                </a:solidFill>
                <a:latin typeface="Arial"/>
                <a:ea typeface="Arial"/>
                <a:cs typeface="Arial"/>
                <a:sym typeface="Arial"/>
              </a:rPr>
              <a:t>between states. An </a:t>
            </a:r>
            <a:r>
              <a:rPr lang="en-US" sz="3000" b="true">
                <a:solidFill>
                  <a:srgbClr val="000000"/>
                </a:solidFill>
                <a:latin typeface="Arial Bold"/>
                <a:ea typeface="Arial Bold"/>
                <a:cs typeface="Arial Bold"/>
                <a:sym typeface="Arial Bold"/>
              </a:rPr>
              <a:t>alliance</a:t>
            </a:r>
            <a:r>
              <a:rPr lang="en-US" sz="3000">
                <a:solidFill>
                  <a:srgbClr val="000000"/>
                </a:solidFill>
                <a:latin typeface="Arial"/>
                <a:ea typeface="Arial"/>
                <a:cs typeface="Arial"/>
                <a:sym typeface="Arial"/>
              </a:rPr>
              <a:t> is </a:t>
            </a:r>
            <a:r>
              <a:rPr lang="en-US" sz="3000" u="sng">
                <a:solidFill>
                  <a:srgbClr val="000000"/>
                </a:solidFill>
                <a:latin typeface="Arial"/>
                <a:ea typeface="Arial"/>
                <a:cs typeface="Arial"/>
                <a:sym typeface="Arial"/>
              </a:rPr>
              <a:t>an agreement between states to aid each other in wartime</a:t>
            </a:r>
            <a:r>
              <a:rPr lang="en-US" sz="3000">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Following the death of Queen Victoria in 1901 was the last time European leaders (mostly made up of the Queen’s grandchildren) were seen together peacefully. </a:t>
            </a:r>
          </a:p>
          <a:p>
            <a:pPr algn="l">
              <a:lnSpc>
                <a:spcPts val="4200"/>
              </a:lnSpc>
            </a:pPr>
            <a:r>
              <a:rPr lang="en-US" sz="3000">
                <a:solidFill>
                  <a:srgbClr val="000000"/>
                </a:solidFill>
                <a:latin typeface="Arial"/>
                <a:ea typeface="Arial"/>
                <a:cs typeface="Arial"/>
                <a:sym typeface="Arial"/>
              </a:rPr>
              <a:t>On the 28th June 1914 the heir to the Austro-Hungarian Empire, the </a:t>
            </a:r>
            <a:r>
              <a:rPr lang="en-US" sz="3000" b="true">
                <a:solidFill>
                  <a:srgbClr val="000000"/>
                </a:solidFill>
                <a:latin typeface="Arial Bold"/>
                <a:ea typeface="Arial Bold"/>
                <a:cs typeface="Arial Bold"/>
                <a:sym typeface="Arial Bold"/>
              </a:rPr>
              <a:t>Archduke Franz Ferdinand</a:t>
            </a:r>
            <a:r>
              <a:rPr lang="en-US" sz="3000">
                <a:solidFill>
                  <a:srgbClr val="000000"/>
                </a:solidFill>
                <a:latin typeface="Arial"/>
                <a:ea typeface="Arial"/>
                <a:cs typeface="Arial"/>
                <a:sym typeface="Arial"/>
              </a:rPr>
              <a:t>, was assassinated in </a:t>
            </a:r>
            <a:r>
              <a:rPr lang="en-US" sz="3000" b="true">
                <a:solidFill>
                  <a:srgbClr val="000000"/>
                </a:solidFill>
                <a:latin typeface="Arial Bold"/>
                <a:ea typeface="Arial Bold"/>
                <a:cs typeface="Arial Bold"/>
                <a:sym typeface="Arial Bold"/>
              </a:rPr>
              <a:t>Sarajevo</a:t>
            </a:r>
            <a:r>
              <a:rPr lang="en-US" sz="3000">
                <a:solidFill>
                  <a:srgbClr val="000000"/>
                </a:solidFill>
                <a:latin typeface="Arial"/>
                <a:ea typeface="Arial"/>
                <a:cs typeface="Arial"/>
                <a:sym typeface="Arial"/>
              </a:rPr>
              <a:t> (the capital of Bosnia).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9144000" y="3286125"/>
          <a:ext cx="7315200" cy="3714750"/>
        </p:xfrm>
        <a:graphic>
          <a:graphicData uri="http://schemas.openxmlformats.org/drawingml/2006/table">
            <a:tbl>
              <a:tblPr/>
              <a:tblGrid>
                <a:gridCol w="3657600"/>
                <a:gridCol w="3657600"/>
              </a:tblGrid>
              <a:tr h="433067">
                <a:tc>
                  <a:txBody>
                    <a:bodyPr anchor="t" rtlCol="false"/>
                    <a:lstStyle/>
                    <a:p>
                      <a:pPr algn="ctr">
                        <a:lnSpc>
                          <a:spcPts val="2191"/>
                        </a:lnSpc>
                        <a:defRPr/>
                      </a:pPr>
                      <a:r>
                        <a:rPr lang="en-US" sz="1565" b="true">
                          <a:solidFill>
                            <a:srgbClr val="FFFFFF"/>
                          </a:solidFill>
                          <a:latin typeface="Arial Bold"/>
                          <a:ea typeface="Arial Bold"/>
                          <a:cs typeface="Arial Bold"/>
                          <a:sym typeface="Arial Bold"/>
                        </a:rPr>
                        <a:t>The Entente Powers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F6FC6"/>
                    </a:solidFill>
                  </a:tcPr>
                </a:tc>
                <a:tc>
                  <a:txBody>
                    <a:bodyPr anchor="t" rtlCol="false"/>
                    <a:lstStyle/>
                    <a:p>
                      <a:pPr algn="ctr">
                        <a:lnSpc>
                          <a:spcPts val="2191"/>
                        </a:lnSpc>
                        <a:defRPr/>
                      </a:pPr>
                      <a:r>
                        <a:rPr lang="en-US" sz="1565" b="true">
                          <a:solidFill>
                            <a:srgbClr val="FFFFFF"/>
                          </a:solidFill>
                          <a:latin typeface="Arial Bold"/>
                          <a:ea typeface="Arial Bold"/>
                          <a:cs typeface="Arial Bold"/>
                          <a:sym typeface="Arial Bold"/>
                        </a:rPr>
                        <a:t>The Central Powers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D0000"/>
                    </a:solidFill>
                  </a:tcPr>
                </a:tc>
              </a:tr>
              <a:tr h="433067">
                <a:tc>
                  <a:txBody>
                    <a:bodyPr anchor="t" rtlCol="false"/>
                    <a:lstStyle/>
                    <a:p>
                      <a:pPr algn="ctr">
                        <a:lnSpc>
                          <a:spcPts val="2191"/>
                        </a:lnSpc>
                        <a:defRPr/>
                      </a:pPr>
                      <a:r>
                        <a:rPr lang="en-US" sz="1565">
                          <a:solidFill>
                            <a:srgbClr val="000000"/>
                          </a:solidFill>
                          <a:latin typeface="Arial"/>
                          <a:ea typeface="Arial"/>
                          <a:cs typeface="Arial"/>
                          <a:sym typeface="Arial"/>
                        </a:rPr>
                        <a:t>Britain (and Ireland)</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ea typeface="Arial"/>
                          <a:cs typeface="Arial"/>
                          <a:sym typeface="Arial"/>
                        </a:rPr>
                        <a:t>Germany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ea typeface="Arial"/>
                          <a:cs typeface="Arial"/>
                          <a:sym typeface="Arial"/>
                        </a:rPr>
                        <a:t>France</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ea typeface="Arial"/>
                          <a:cs typeface="Arial"/>
                          <a:sym typeface="Arial"/>
                        </a:rPr>
                        <a:t>The Austro-Hungarian Empire</a:t>
                      </a:r>
                      <a:endParaRPr lang="en-US" sz="1100"/>
                    </a:p>
                    <a:p>
                      <a:pPr algn="ctr">
                        <a:lnSpc>
                          <a:spcPts val="2191"/>
                        </a:lnSpc>
                      </a:pPr>
                      <a:r>
                        <a:rPr lang="en-US" sz="1565">
                          <a:solidFill>
                            <a:srgbClr val="000000"/>
                          </a:solidFill>
                          <a:latin typeface="Arial"/>
                          <a:ea typeface="Arial"/>
                          <a:cs typeface="Arial"/>
                          <a:sym typeface="Arial"/>
                        </a:rPr>
                        <a:t>(Habsburg Empire)</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ea typeface="Arial"/>
                          <a:cs typeface="Arial"/>
                          <a:sym typeface="Arial"/>
                        </a:rPr>
                        <a:t>Russian Empire </a:t>
                      </a:r>
                      <a:endParaRPr lang="en-US" sz="1100"/>
                    </a:p>
                    <a:p>
                      <a:pPr algn="ctr">
                        <a:lnSpc>
                          <a:spcPts val="2191"/>
                        </a:lnSpc>
                      </a:pPr>
                      <a:r>
                        <a:rPr lang="en-US" sz="1565">
                          <a:solidFill>
                            <a:srgbClr val="000000"/>
                          </a:solidFill>
                          <a:latin typeface="Arial"/>
                          <a:ea typeface="Arial"/>
                          <a:cs typeface="Arial"/>
                          <a:sym typeface="Arial"/>
                        </a:rPr>
                        <a:t>(until October 1917)</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r>
                        <a:rPr lang="en-US" sz="1565">
                          <a:solidFill>
                            <a:srgbClr val="000000"/>
                          </a:solidFill>
                          <a:latin typeface="Arial"/>
                          <a:ea typeface="Arial"/>
                          <a:cs typeface="Arial"/>
                          <a:sym typeface="Arial"/>
                        </a:rPr>
                        <a:t>The Ottoman Empire</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ea typeface="Arial"/>
                          <a:cs typeface="Arial"/>
                          <a:sym typeface="Arial"/>
                        </a:rPr>
                        <a:t>Italy</a:t>
                      </a:r>
                      <a:endParaRPr lang="en-US" sz="1100"/>
                    </a:p>
                    <a:p>
                      <a:pPr algn="ctr">
                        <a:lnSpc>
                          <a:spcPts val="2191"/>
                        </a:lnSpc>
                      </a:pPr>
                      <a:r>
                        <a:rPr lang="en-US" sz="1565">
                          <a:solidFill>
                            <a:srgbClr val="000000"/>
                          </a:solidFill>
                          <a:latin typeface="Arial"/>
                          <a:ea typeface="Arial"/>
                          <a:cs typeface="Arial"/>
                          <a:sym typeface="Arial"/>
                        </a:rPr>
                        <a:t>(from 1915)</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12154">
                <a:tc>
                  <a:txBody>
                    <a:bodyPr anchor="t" rtlCol="false"/>
                    <a:lstStyle/>
                    <a:p>
                      <a:pPr algn="ctr">
                        <a:lnSpc>
                          <a:spcPts val="2191"/>
                        </a:lnSpc>
                        <a:defRPr/>
                      </a:pPr>
                      <a:r>
                        <a:rPr lang="en-US" sz="1565">
                          <a:solidFill>
                            <a:srgbClr val="000000"/>
                          </a:solidFill>
                          <a:latin typeface="Arial"/>
                          <a:ea typeface="Arial"/>
                          <a:cs typeface="Arial"/>
                          <a:sym typeface="Arial"/>
                        </a:rPr>
                        <a:t>The United States</a:t>
                      </a:r>
                      <a:endParaRPr lang="en-US" sz="1100"/>
                    </a:p>
                    <a:p>
                      <a:pPr algn="ctr">
                        <a:lnSpc>
                          <a:spcPts val="2191"/>
                        </a:lnSpc>
                      </a:pPr>
                      <a:r>
                        <a:rPr lang="en-US" sz="1565">
                          <a:solidFill>
                            <a:srgbClr val="000000"/>
                          </a:solidFill>
                          <a:latin typeface="Arial"/>
                          <a:ea typeface="Arial"/>
                          <a:cs typeface="Arial"/>
                          <a:sym typeface="Arial"/>
                        </a:rPr>
                        <a:t>(from 1917)</a:t>
                      </a:r>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191"/>
                        </a:lnSpc>
                        <a:defRPr/>
                      </a:pP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"Great War" Begins</a:t>
            </a:r>
          </a:p>
        </p:txBody>
      </p:sp>
      <p:sp>
        <p:nvSpPr>
          <p:cNvPr name="TextBox 8" id="8"/>
          <p:cNvSpPr txBox="true"/>
          <p:nvPr/>
        </p:nvSpPr>
        <p:spPr>
          <a:xfrm rot="0">
            <a:off x="1028700" y="2139949"/>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Austrians blamed the Serbian government for his death. The July Crisis would follow, with Austria and their ally Germany making demands and ultimatums on Serbia with no budge on the latter's side. On the 28th July 1914, Austria-Hungary sent their declaration of war on Serbia, marking the beginning of the First World War, or as it was known at the time, the "Great War".</a:t>
            </a:r>
          </a:p>
          <a:p>
            <a:pPr algn="l">
              <a:lnSpc>
                <a:spcPts val="3500"/>
              </a:lnSpc>
            </a:pPr>
            <a:r>
              <a:rPr lang="en-US" sz="2500">
                <a:solidFill>
                  <a:srgbClr val="000000"/>
                </a:solidFill>
                <a:latin typeface="Arial"/>
                <a:ea typeface="Arial"/>
                <a:cs typeface="Arial"/>
                <a:sym typeface="Arial"/>
              </a:rPr>
              <a:t>Russia, an ally of Serbia, declared war on Austria in response. Germany, who had encouraged its Austrian ally to take a hard line on Serbia, declared war on Russia. </a:t>
            </a:r>
            <a:r>
              <a:rPr lang="en-US" sz="2500">
                <a:solidFill>
                  <a:srgbClr val="000000"/>
                </a:solidFill>
                <a:latin typeface="Arial"/>
                <a:ea typeface="Arial"/>
                <a:cs typeface="Arial"/>
                <a:sym typeface="Arial"/>
              </a:rPr>
              <a:t>France, an ally of Russia, went to war with Germany. When Germany’s army invaded Belgium to get to France, Britain (which had promised to protect Belgium) declared war on Germany.</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40395" y="0"/>
            <a:ext cx="15544269" cy="9725311"/>
          </a:xfrm>
          <a:custGeom>
            <a:avLst/>
            <a:gdLst/>
            <a:ahLst/>
            <a:cxnLst/>
            <a:rect r="r" b="b" t="t" l="l"/>
            <a:pathLst>
              <a:path h="9725311" w="15544269">
                <a:moveTo>
                  <a:pt x="0" y="0"/>
                </a:moveTo>
                <a:lnTo>
                  <a:pt x="15544270" y="0"/>
                </a:lnTo>
                <a:lnTo>
                  <a:pt x="1554427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287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were there tensions between European states in the years before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What is an alliance?</a:t>
            </a:r>
          </a:p>
          <a:p>
            <a:pPr algn="l" marL="539749" indent="-269875" lvl="1">
              <a:lnSpc>
                <a:spcPts val="3499"/>
              </a:lnSpc>
              <a:buAutoNum type="arabicPeriod" startAt="1"/>
            </a:pPr>
            <a:r>
              <a:rPr lang="en-US" sz="2499">
                <a:solidFill>
                  <a:srgbClr val="0DA33B"/>
                </a:solidFill>
                <a:latin typeface="Arial"/>
                <a:ea typeface="Arial"/>
                <a:cs typeface="Arial"/>
                <a:sym typeface="Arial"/>
              </a:rPr>
              <a:t>What event sparked the outbreak of war in 1914?</a:t>
            </a:r>
          </a:p>
          <a:p>
            <a:pPr algn="l" marL="539749" indent="-269875" lvl="1">
              <a:lnSpc>
                <a:spcPts val="3499"/>
              </a:lnSpc>
              <a:buAutoNum type="arabicPeriod" startAt="1"/>
            </a:pPr>
            <a:r>
              <a:rPr lang="en-US" sz="2499">
                <a:solidFill>
                  <a:srgbClr val="0DA33B"/>
                </a:solidFill>
                <a:latin typeface="Arial"/>
                <a:ea typeface="Arial"/>
                <a:cs typeface="Arial"/>
                <a:sym typeface="Arial"/>
              </a:rPr>
              <a:t>Which countries were on either side in the conflict?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Twenty-One: World War 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DAFpq2G-CMg</dc:identifier>
  <dcterms:modified xsi:type="dcterms:W3CDTF">2011-08-01T06:04:30Z</dcterms:modified>
  <cp:revision>1</cp:revision>
  <dc:title>Ch. 21 - World War I</dc:title>
</cp:coreProperties>
</file>